
<file path=[Content_Types].xml><?xml version="1.0" encoding="utf-8"?>
<Types xmlns="http://schemas.openxmlformats.org/package/2006/content-types">
  <Default Extension="jpg" ContentType="image/jpeg"/>
  <Default Extension="emf" ContentType="image/x-emf"/>
  <Default Extension="wmv" ContentType="video/unknown"/>
  <Default Extension="jpeg" ContentType="image/jpeg"/>
  <Default Extension="xml" ContentType="application/xml"/>
  <Default Extension="bin" ContentType="application/vnd.openxmlformats-officedocument.presentationml.printerSettings"/>
  <Default Extension="png" ContentType="image/png"/>
  <Default Extension="mp4" ContentType="video/unknown"/>
  <Default Extension="rels" ContentType="application/vnd.openxmlformats-package.relationships+xml"/>
  <Default Extension="gif" ContentType="image/gif"/>
  <Default Extension="m4v" ContentType="video/unknown"/>
  <Default Extension="mov" ContentType="video/unknown"/>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0" r:id="rId2"/>
    <p:sldMasterId id="2147483672" r:id="rId3"/>
    <p:sldMasterId id="2147483708" r:id="rId4"/>
  </p:sldMasterIdLst>
  <p:notesMasterIdLst>
    <p:notesMasterId r:id="rId68"/>
  </p:notesMasterIdLst>
  <p:sldIdLst>
    <p:sldId id="555" r:id="rId5"/>
    <p:sldId id="556" r:id="rId6"/>
    <p:sldId id="557" r:id="rId7"/>
    <p:sldId id="675" r:id="rId8"/>
    <p:sldId id="632" r:id="rId9"/>
    <p:sldId id="639" r:id="rId10"/>
    <p:sldId id="631" r:id="rId11"/>
    <p:sldId id="571" r:id="rId12"/>
    <p:sldId id="676" r:id="rId13"/>
    <p:sldId id="745" r:id="rId14"/>
    <p:sldId id="677" r:id="rId15"/>
    <p:sldId id="678" r:id="rId16"/>
    <p:sldId id="574" r:id="rId17"/>
    <p:sldId id="575" r:id="rId18"/>
    <p:sldId id="584" r:id="rId19"/>
    <p:sldId id="756" r:id="rId20"/>
    <p:sldId id="645" r:id="rId21"/>
    <p:sldId id="646" r:id="rId22"/>
    <p:sldId id="742" r:id="rId23"/>
    <p:sldId id="647" r:id="rId24"/>
    <p:sldId id="648" r:id="rId25"/>
    <p:sldId id="649" r:id="rId26"/>
    <p:sldId id="635" r:id="rId27"/>
    <p:sldId id="650" r:id="rId28"/>
    <p:sldId id="590" r:id="rId29"/>
    <p:sldId id="591" r:id="rId30"/>
    <p:sldId id="586" r:id="rId31"/>
    <p:sldId id="587" r:id="rId32"/>
    <p:sldId id="592" r:id="rId33"/>
    <p:sldId id="583" r:id="rId34"/>
    <p:sldId id="578" r:id="rId35"/>
    <p:sldId id="579" r:id="rId36"/>
    <p:sldId id="580" r:id="rId37"/>
    <p:sldId id="653" r:id="rId38"/>
    <p:sldId id="573" r:id="rId39"/>
    <p:sldId id="565" r:id="rId40"/>
    <p:sldId id="655" r:id="rId41"/>
    <p:sldId id="567" r:id="rId42"/>
    <p:sldId id="656" r:id="rId43"/>
    <p:sldId id="657" r:id="rId44"/>
    <p:sldId id="658" r:id="rId45"/>
    <p:sldId id="659" r:id="rId46"/>
    <p:sldId id="747" r:id="rId47"/>
    <p:sldId id="725" r:id="rId48"/>
    <p:sldId id="728" r:id="rId49"/>
    <p:sldId id="722" r:id="rId50"/>
    <p:sldId id="746" r:id="rId51"/>
    <p:sldId id="755" r:id="rId52"/>
    <p:sldId id="723" r:id="rId53"/>
    <p:sldId id="729" r:id="rId54"/>
    <p:sldId id="735" r:id="rId55"/>
    <p:sldId id="732" r:id="rId56"/>
    <p:sldId id="740" r:id="rId57"/>
    <p:sldId id="680" r:id="rId58"/>
    <p:sldId id="743" r:id="rId59"/>
    <p:sldId id="570" r:id="rId60"/>
    <p:sldId id="588" r:id="rId61"/>
    <p:sldId id="757" r:id="rId62"/>
    <p:sldId id="715" r:id="rId63"/>
    <p:sldId id="638" r:id="rId64"/>
    <p:sldId id="703" r:id="rId65"/>
    <p:sldId id="686" r:id="rId66"/>
    <p:sldId id="721" r:id="rId67"/>
  </p:sldIdLst>
  <p:sldSz cx="9144000" cy="6858000" type="screen4x3"/>
  <p:notesSz cx="6858000" cy="9144000"/>
  <p:defaultTextStyle>
    <a:defPPr>
      <a:defRPr lang="en-US"/>
    </a:defPPr>
    <a:lvl1pPr algn="ctr" rtl="0" eaLnBrk="0" fontAlgn="base" hangingPunct="0">
      <a:spcBef>
        <a:spcPct val="0"/>
      </a:spcBef>
      <a:spcAft>
        <a:spcPct val="0"/>
      </a:spcAft>
      <a:defRPr sz="2400" kern="1200">
        <a:solidFill>
          <a:schemeClr val="tx1"/>
        </a:solidFill>
        <a:latin typeface="Times" charset="0"/>
        <a:ea typeface="+mn-ea"/>
        <a:cs typeface="+mn-cs"/>
      </a:defRPr>
    </a:lvl1pPr>
    <a:lvl2pPr marL="456400" algn="ctr" rtl="0" eaLnBrk="0" fontAlgn="base" hangingPunct="0">
      <a:spcBef>
        <a:spcPct val="0"/>
      </a:spcBef>
      <a:spcAft>
        <a:spcPct val="0"/>
      </a:spcAft>
      <a:defRPr sz="2400" kern="1200">
        <a:solidFill>
          <a:schemeClr val="tx1"/>
        </a:solidFill>
        <a:latin typeface="Times" charset="0"/>
        <a:ea typeface="+mn-ea"/>
        <a:cs typeface="+mn-cs"/>
      </a:defRPr>
    </a:lvl2pPr>
    <a:lvl3pPr marL="912797" algn="ctr" rtl="0" eaLnBrk="0" fontAlgn="base" hangingPunct="0">
      <a:spcBef>
        <a:spcPct val="0"/>
      </a:spcBef>
      <a:spcAft>
        <a:spcPct val="0"/>
      </a:spcAft>
      <a:defRPr sz="2400" kern="1200">
        <a:solidFill>
          <a:schemeClr val="tx1"/>
        </a:solidFill>
        <a:latin typeface="Times" charset="0"/>
        <a:ea typeface="+mn-ea"/>
        <a:cs typeface="+mn-cs"/>
      </a:defRPr>
    </a:lvl3pPr>
    <a:lvl4pPr marL="1369197" algn="ctr" rtl="0" eaLnBrk="0" fontAlgn="base" hangingPunct="0">
      <a:spcBef>
        <a:spcPct val="0"/>
      </a:spcBef>
      <a:spcAft>
        <a:spcPct val="0"/>
      </a:spcAft>
      <a:defRPr sz="2400" kern="1200">
        <a:solidFill>
          <a:schemeClr val="tx1"/>
        </a:solidFill>
        <a:latin typeface="Times" charset="0"/>
        <a:ea typeface="+mn-ea"/>
        <a:cs typeface="+mn-cs"/>
      </a:defRPr>
    </a:lvl4pPr>
    <a:lvl5pPr marL="1825594" algn="ctr" rtl="0" eaLnBrk="0" fontAlgn="base" hangingPunct="0">
      <a:spcBef>
        <a:spcPct val="0"/>
      </a:spcBef>
      <a:spcAft>
        <a:spcPct val="0"/>
      </a:spcAft>
      <a:defRPr sz="2400" kern="1200">
        <a:solidFill>
          <a:schemeClr val="tx1"/>
        </a:solidFill>
        <a:latin typeface="Times" charset="0"/>
        <a:ea typeface="+mn-ea"/>
        <a:cs typeface="+mn-cs"/>
      </a:defRPr>
    </a:lvl5pPr>
    <a:lvl6pPr marL="2281995" algn="l" defTabSz="456400" rtl="0" eaLnBrk="1" latinLnBrk="0" hangingPunct="1">
      <a:defRPr sz="2400" kern="1200">
        <a:solidFill>
          <a:schemeClr val="tx1"/>
        </a:solidFill>
        <a:latin typeface="Times" charset="0"/>
        <a:ea typeface="+mn-ea"/>
        <a:cs typeface="+mn-cs"/>
      </a:defRPr>
    </a:lvl6pPr>
    <a:lvl7pPr marL="2738391" algn="l" defTabSz="456400" rtl="0" eaLnBrk="1" latinLnBrk="0" hangingPunct="1">
      <a:defRPr sz="2400" kern="1200">
        <a:solidFill>
          <a:schemeClr val="tx1"/>
        </a:solidFill>
        <a:latin typeface="Times" charset="0"/>
        <a:ea typeface="+mn-ea"/>
        <a:cs typeface="+mn-cs"/>
      </a:defRPr>
    </a:lvl7pPr>
    <a:lvl8pPr marL="3194792" algn="l" defTabSz="456400" rtl="0" eaLnBrk="1" latinLnBrk="0" hangingPunct="1">
      <a:defRPr sz="2400" kern="1200">
        <a:solidFill>
          <a:schemeClr val="tx1"/>
        </a:solidFill>
        <a:latin typeface="Times" charset="0"/>
        <a:ea typeface="+mn-ea"/>
        <a:cs typeface="+mn-cs"/>
      </a:defRPr>
    </a:lvl8pPr>
    <a:lvl9pPr marL="3651189" algn="l" defTabSz="456400" rtl="0" eaLnBrk="1" latinLnBrk="0" hangingPunct="1">
      <a:defRPr sz="2400" kern="1200">
        <a:solidFill>
          <a:schemeClr val="tx1"/>
        </a:solidFill>
        <a:latin typeface="Times"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6633"/>
    <a:srgbClr val="FFFFFF"/>
    <a:srgbClr val="FF6600"/>
    <a:srgbClr val="800040"/>
    <a:srgbClr val="B3B3B3"/>
    <a:srgbClr val="E6E6E6"/>
    <a:srgbClr val="FFCC66"/>
    <a:srgbClr val="FF5F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663" autoAdjust="0"/>
    <p:restoredTop sz="81702" autoAdjust="0"/>
  </p:normalViewPr>
  <p:slideViewPr>
    <p:cSldViewPr>
      <p:cViewPr varScale="1">
        <p:scale>
          <a:sx n="76" d="100"/>
          <a:sy n="76" d="100"/>
        </p:scale>
        <p:origin x="-336"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63" Type="http://schemas.openxmlformats.org/officeDocument/2006/relationships/slide" Target="slides/slide59.xml"/><Relationship Id="rId64" Type="http://schemas.openxmlformats.org/officeDocument/2006/relationships/slide" Target="slides/slide60.xml"/><Relationship Id="rId65" Type="http://schemas.openxmlformats.org/officeDocument/2006/relationships/slide" Target="slides/slide61.xml"/><Relationship Id="rId66" Type="http://schemas.openxmlformats.org/officeDocument/2006/relationships/slide" Target="slides/slide62.xml"/><Relationship Id="rId67" Type="http://schemas.openxmlformats.org/officeDocument/2006/relationships/slide" Target="slides/slide63.xml"/><Relationship Id="rId68" Type="http://schemas.openxmlformats.org/officeDocument/2006/relationships/notesMaster" Target="notesMasters/notesMaster1.xml"/><Relationship Id="rId69" Type="http://schemas.openxmlformats.org/officeDocument/2006/relationships/printerSettings" Target="printerSettings/printerSettings1.bin"/><Relationship Id="rId50" Type="http://schemas.openxmlformats.org/officeDocument/2006/relationships/slide" Target="slides/slide46.xml"/><Relationship Id="rId51" Type="http://schemas.openxmlformats.org/officeDocument/2006/relationships/slide" Target="slides/slide47.xml"/><Relationship Id="rId52" Type="http://schemas.openxmlformats.org/officeDocument/2006/relationships/slide" Target="slides/slide48.xml"/><Relationship Id="rId53" Type="http://schemas.openxmlformats.org/officeDocument/2006/relationships/slide" Target="slides/slide49.xml"/><Relationship Id="rId54" Type="http://schemas.openxmlformats.org/officeDocument/2006/relationships/slide" Target="slides/slide50.xml"/><Relationship Id="rId55" Type="http://schemas.openxmlformats.org/officeDocument/2006/relationships/slide" Target="slides/slide51.xml"/><Relationship Id="rId56" Type="http://schemas.openxmlformats.org/officeDocument/2006/relationships/slide" Target="slides/slide52.xml"/><Relationship Id="rId57" Type="http://schemas.openxmlformats.org/officeDocument/2006/relationships/slide" Target="slides/slide53.xml"/><Relationship Id="rId58" Type="http://schemas.openxmlformats.org/officeDocument/2006/relationships/slide" Target="slides/slide54.xml"/><Relationship Id="rId59" Type="http://schemas.openxmlformats.org/officeDocument/2006/relationships/slide" Target="slides/slide55.xml"/><Relationship Id="rId40" Type="http://schemas.openxmlformats.org/officeDocument/2006/relationships/slide" Target="slides/slide36.xml"/><Relationship Id="rId41" Type="http://schemas.openxmlformats.org/officeDocument/2006/relationships/slide" Target="slides/slide37.xml"/><Relationship Id="rId42" Type="http://schemas.openxmlformats.org/officeDocument/2006/relationships/slide" Target="slides/slide38.xml"/><Relationship Id="rId43" Type="http://schemas.openxmlformats.org/officeDocument/2006/relationships/slide" Target="slides/slide39.xml"/><Relationship Id="rId44" Type="http://schemas.openxmlformats.org/officeDocument/2006/relationships/slide" Target="slides/slide40.xml"/><Relationship Id="rId45" Type="http://schemas.openxmlformats.org/officeDocument/2006/relationships/slide" Target="slides/slide41.xml"/><Relationship Id="rId46" Type="http://schemas.openxmlformats.org/officeDocument/2006/relationships/slide" Target="slides/slide42.xml"/><Relationship Id="rId47" Type="http://schemas.openxmlformats.org/officeDocument/2006/relationships/slide" Target="slides/slide43.xml"/><Relationship Id="rId48" Type="http://schemas.openxmlformats.org/officeDocument/2006/relationships/slide" Target="slides/slide44.xml"/><Relationship Id="rId49" Type="http://schemas.openxmlformats.org/officeDocument/2006/relationships/slide" Target="slides/slide45.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slide" Target="slides/slide28.xml"/><Relationship Id="rId33" Type="http://schemas.openxmlformats.org/officeDocument/2006/relationships/slide" Target="slides/slide29.xml"/><Relationship Id="rId34" Type="http://schemas.openxmlformats.org/officeDocument/2006/relationships/slide" Target="slides/slide30.xml"/><Relationship Id="rId35" Type="http://schemas.openxmlformats.org/officeDocument/2006/relationships/slide" Target="slides/slide31.xml"/><Relationship Id="rId36" Type="http://schemas.openxmlformats.org/officeDocument/2006/relationships/slide" Target="slides/slide32.xml"/><Relationship Id="rId37" Type="http://schemas.openxmlformats.org/officeDocument/2006/relationships/slide" Target="slides/slide33.xml"/><Relationship Id="rId38" Type="http://schemas.openxmlformats.org/officeDocument/2006/relationships/slide" Target="slides/slide34.xml"/><Relationship Id="rId39" Type="http://schemas.openxmlformats.org/officeDocument/2006/relationships/slide" Target="slides/slide35.xml"/><Relationship Id="rId70" Type="http://schemas.openxmlformats.org/officeDocument/2006/relationships/presProps" Target="presProps.xml"/><Relationship Id="rId71" Type="http://schemas.openxmlformats.org/officeDocument/2006/relationships/viewProps" Target="viewProps.xml"/><Relationship Id="rId72" Type="http://schemas.openxmlformats.org/officeDocument/2006/relationships/theme" Target="theme/theme1.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73" Type="http://schemas.openxmlformats.org/officeDocument/2006/relationships/tableStyles" Target="tableStyles.xml"/><Relationship Id="rId60" Type="http://schemas.openxmlformats.org/officeDocument/2006/relationships/slide" Target="slides/slide56.xml"/><Relationship Id="rId61" Type="http://schemas.openxmlformats.org/officeDocument/2006/relationships/slide" Target="slides/slide57.xml"/><Relationship Id="rId62" Type="http://schemas.openxmlformats.org/officeDocument/2006/relationships/slide" Target="slides/slide58.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4D30FA29-B73F-8E4B-9061-EA91673F493C}" type="datetime1">
              <a:rPr lang="en-US"/>
              <a:pPr>
                <a:defRPr/>
              </a:pPr>
              <a:t>5/2/14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F593ED82-0346-C14E-B166-3D764E6B3EDF}" type="slidenum">
              <a:rPr lang="en-US"/>
              <a:pPr>
                <a:defRPr/>
              </a:pPr>
              <a:t>‹#›</a:t>
            </a:fld>
            <a:endParaRPr lang="en-US"/>
          </a:p>
        </p:txBody>
      </p:sp>
    </p:spTree>
    <p:extLst>
      <p:ext uri="{BB962C8B-B14F-4D97-AF65-F5344CB8AC3E}">
        <p14:creationId xmlns:p14="http://schemas.microsoft.com/office/powerpoint/2010/main" val="408985011"/>
      </p:ext>
    </p:extLst>
  </p:cSld>
  <p:clrMap bg1="lt1" tx1="dk1" bg2="lt2" tx2="dk2" accent1="accent1" accent2="accent2" accent3="accent3" accent4="accent4" accent5="accent5" accent6="accent6" hlink="hlink" folHlink="folHlink"/>
  <p:notesStyle>
    <a:lvl1pPr algn="l" defTabSz="456400"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6400" algn="l" defTabSz="456400"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2797" algn="l" defTabSz="456400"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69197" algn="l" defTabSz="456400"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5594" algn="l" defTabSz="456400"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1995" algn="l" defTabSz="456400" rtl="0" eaLnBrk="1" latinLnBrk="0" hangingPunct="1">
      <a:defRPr sz="1200" kern="1200">
        <a:solidFill>
          <a:schemeClr val="tx1"/>
        </a:solidFill>
        <a:latin typeface="+mn-lt"/>
        <a:ea typeface="+mn-ea"/>
        <a:cs typeface="+mn-cs"/>
      </a:defRPr>
    </a:lvl6pPr>
    <a:lvl7pPr marL="2738391" algn="l" defTabSz="456400" rtl="0" eaLnBrk="1" latinLnBrk="0" hangingPunct="1">
      <a:defRPr sz="1200" kern="1200">
        <a:solidFill>
          <a:schemeClr val="tx1"/>
        </a:solidFill>
        <a:latin typeface="+mn-lt"/>
        <a:ea typeface="+mn-ea"/>
        <a:cs typeface="+mn-cs"/>
      </a:defRPr>
    </a:lvl7pPr>
    <a:lvl8pPr marL="3194792" algn="l" defTabSz="456400" rtl="0" eaLnBrk="1" latinLnBrk="0" hangingPunct="1">
      <a:defRPr sz="1200" kern="1200">
        <a:solidFill>
          <a:schemeClr val="tx1"/>
        </a:solidFill>
        <a:latin typeface="+mn-lt"/>
        <a:ea typeface="+mn-ea"/>
        <a:cs typeface="+mn-cs"/>
      </a:defRPr>
    </a:lvl8pPr>
    <a:lvl9pPr marL="3651189" algn="l" defTabSz="456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3C43285D-274F-F64F-A6A0-878AF47134B0}" type="slidenum">
              <a:rPr lang="en-US" smtClean="0"/>
              <a:pPr/>
              <a:t>1</a:t>
            </a:fld>
            <a:endParaRPr lang="en-US" smtClean="0"/>
          </a:p>
        </p:txBody>
      </p:sp>
      <p:sp>
        <p:nvSpPr>
          <p:cNvPr id="17411" name="Rectangle 2"/>
          <p:cNvSpPr>
            <a:spLocks noGrp="1" noRot="1" noChangeAspect="1" noChangeArrowheads="1"/>
          </p:cNvSpPr>
          <p:nvPr>
            <p:ph type="sldImg"/>
          </p:nvPr>
        </p:nvSpPr>
        <p:spPr bwMode="auto">
          <a:xfrm>
            <a:off x="1143000" y="685800"/>
            <a:ext cx="4572000" cy="3429000"/>
          </a:xfrm>
          <a:solidFill>
            <a:srgbClr val="FFFFFF"/>
          </a:solidFill>
          <a:ln>
            <a:solidFill>
              <a:srgbClr val="000000"/>
            </a:solidFill>
            <a:miter lim="800000"/>
            <a:headEnd/>
            <a:tailEnd/>
          </a:ln>
        </p:spPr>
      </p:sp>
      <p:sp>
        <p:nvSpPr>
          <p:cNvPr id="17412"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89669446-DD8C-A146-A4F4-136ABDD3F91A}" type="slidenum">
              <a:rPr lang="en-US" smtClean="0"/>
              <a:pPr/>
              <a:t>2</a:t>
            </a:fld>
            <a:endParaRPr lang="en-US" smtClean="0"/>
          </a:p>
        </p:txBody>
      </p:sp>
      <p:sp>
        <p:nvSpPr>
          <p:cNvPr id="33795" name="Rectangle 2"/>
          <p:cNvSpPr>
            <a:spLocks noGrp="1" noRot="1" noChangeAspect="1" noChangeArrowheads="1"/>
          </p:cNvSpPr>
          <p:nvPr>
            <p:ph type="sldImg"/>
          </p:nvPr>
        </p:nvSpPr>
        <p:spPr bwMode="auto">
          <a:xfrm>
            <a:off x="1143000" y="685800"/>
            <a:ext cx="4572000" cy="3429000"/>
          </a:xfrm>
          <a:solidFill>
            <a:srgbClr val="FFFFFF"/>
          </a:solidFill>
          <a:ln>
            <a:solidFill>
              <a:srgbClr val="000000"/>
            </a:solidFill>
            <a:miter lim="800000"/>
            <a:headEnd/>
            <a:tailEnd/>
          </a:ln>
        </p:spPr>
      </p:sp>
      <p:sp>
        <p:nvSpPr>
          <p:cNvPr id="33796"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89669446-DD8C-A146-A4F4-136ABDD3F91A}" type="slidenum">
              <a:rPr lang="en-US" smtClean="0"/>
              <a:pPr/>
              <a:t>3</a:t>
            </a:fld>
            <a:endParaRPr lang="en-US" smtClean="0"/>
          </a:p>
        </p:txBody>
      </p:sp>
      <p:sp>
        <p:nvSpPr>
          <p:cNvPr id="33795" name="Rectangle 2"/>
          <p:cNvSpPr>
            <a:spLocks noGrp="1" noRot="1" noChangeAspect="1" noChangeArrowheads="1"/>
          </p:cNvSpPr>
          <p:nvPr>
            <p:ph type="sldImg"/>
          </p:nvPr>
        </p:nvSpPr>
        <p:spPr bwMode="auto">
          <a:xfrm>
            <a:off x="1143000" y="685800"/>
            <a:ext cx="4572000" cy="3429000"/>
          </a:xfrm>
          <a:solidFill>
            <a:srgbClr val="FFFFFF"/>
          </a:solidFill>
          <a:ln>
            <a:solidFill>
              <a:srgbClr val="000000"/>
            </a:solidFill>
            <a:miter lim="800000"/>
            <a:headEnd/>
            <a:tailEnd/>
          </a:ln>
        </p:spPr>
      </p:sp>
      <p:sp>
        <p:nvSpPr>
          <p:cNvPr id="33796"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5534A982-90C9-5742-B9C1-0E7E853C2121}" type="slidenum">
              <a:rPr lang="en-US" smtClean="0"/>
              <a:pPr/>
              <a:t>13</a:t>
            </a:fld>
            <a:endParaRPr lang="en-US" smtClean="0"/>
          </a:p>
        </p:txBody>
      </p:sp>
      <p:sp>
        <p:nvSpPr>
          <p:cNvPr id="46083" name="Rectangle 2"/>
          <p:cNvSpPr>
            <a:spLocks noGrp="1" noRot="1" noChangeAspect="1" noChangeArrowheads="1"/>
          </p:cNvSpPr>
          <p:nvPr>
            <p:ph type="sldImg"/>
          </p:nvPr>
        </p:nvSpPr>
        <p:spPr bwMode="auto">
          <a:xfrm>
            <a:off x="1143000" y="685800"/>
            <a:ext cx="4572000" cy="3429000"/>
          </a:xfrm>
          <a:solidFill>
            <a:srgbClr val="FFFFFF"/>
          </a:solidFill>
          <a:ln>
            <a:solidFill>
              <a:srgbClr val="000000"/>
            </a:solidFill>
            <a:miter lim="800000"/>
            <a:headEnd/>
            <a:tailEnd/>
          </a:ln>
        </p:spPr>
      </p:sp>
      <p:sp>
        <p:nvSpPr>
          <p:cNvPr id="46084"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r>
              <a:rPr lang="en-US"/>
              <a:t>In general, a layer of air adjacent to a bounding surface. Specifically, the term most often refers to the </a:t>
            </a:r>
            <a:r>
              <a:rPr lang="en-US" i="1"/>
              <a:t>planetary boundary layer</a:t>
            </a:r>
            <a:r>
              <a:rPr lang="en-US"/>
              <a:t>, which is the layer within which the effects of friction are significant. For the earth, this layer is considered to be roughly the lowest one or two kilometers of the atmosphere. It is within this layer that temperatures are most strongly affected by daytime insolation and nighttime radiational cooling, and winds are affected by friction with the earth's surface. The effects of friction die out gradually with height, so the "top" of this layer cannot be defined exactly.</a:t>
            </a:r>
          </a:p>
          <a:p>
            <a:pPr eaLnBrk="1" hangingPunct="1">
              <a:spcBef>
                <a:spcPct val="0"/>
              </a:spcBef>
            </a:pPr>
            <a:endParaRPr lang="en-US"/>
          </a:p>
          <a:p>
            <a:pPr eaLnBrk="1" hangingPunct="1">
              <a:spcBef>
                <a:spcPct val="0"/>
              </a:spcBef>
            </a:pPr>
            <a:r>
              <a:rPr lang="en-US"/>
              <a:t>There is a thin layer immediately above the earth's surface known as the </a:t>
            </a:r>
            <a:r>
              <a:rPr lang="en-US" i="1"/>
              <a:t>surface boundary layer</a:t>
            </a:r>
            <a:r>
              <a:rPr lang="en-US"/>
              <a:t> (or simply the surface layer). This layer is only a part of the planetary boundary layer, and represents the layer within which friction effects are more or less constant throughout (as opposed to decreasing with height, as they do above it). The surface boundary layer is roughly 10 meters thick, but again the exact depth is indeterminate. Like friction, the effects of insolation and radiational cooling are strongest within this layer.</a:t>
            </a:r>
          </a:p>
          <a:p>
            <a:pPr eaLnBrk="1" hangingPunct="1">
              <a:spcBef>
                <a:spcPct val="0"/>
              </a:spcBef>
            </a:pPr>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i="1"/>
              <a:t>Fusarium</a:t>
            </a:r>
            <a:r>
              <a:rPr lang="en-US"/>
              <a:t> colonies (white circles) enumerated from four atmospheric sample plates collected with an autonomous UAV 100 m above the surface of the earth at Virginia Tech’s Kentland Farm [28]. Sample plates contained a </a:t>
            </a:r>
            <a:r>
              <a:rPr lang="en-US" i="1"/>
              <a:t>Fusarium</a:t>
            </a:r>
            <a:r>
              <a:rPr lang="en-US"/>
              <a:t> selective medium.</a:t>
            </a:r>
          </a:p>
        </p:txBody>
      </p:sp>
      <p:sp>
        <p:nvSpPr>
          <p:cNvPr id="501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617762D-91A3-1042-8BBF-2A427A0127A0}" type="slidenum">
              <a:rPr lang="en-US" smtClean="0"/>
              <a:pPr/>
              <a:t>14</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501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617762D-91A3-1042-8BBF-2A427A0127A0}" type="slidenum">
              <a:rPr lang="en-US" smtClean="0"/>
              <a:pPr/>
              <a:t>17</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501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617762D-91A3-1042-8BBF-2A427A0127A0}" type="slidenum">
              <a:rPr lang="en-US" smtClean="0"/>
              <a:pPr/>
              <a:t>18</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i="1"/>
              <a:t>Fusarium</a:t>
            </a:r>
            <a:r>
              <a:rPr lang="en-US"/>
              <a:t> colonies (white circles) enumerated from four atmospheric sample plates collected with an autonomous UAV 100 m above the surface of the earth at Virginia Tech’s Kentland Farm [28]. Sample plates contained a </a:t>
            </a:r>
            <a:r>
              <a:rPr lang="en-US" i="1"/>
              <a:t>Fusarium</a:t>
            </a:r>
            <a:r>
              <a:rPr lang="en-US"/>
              <a:t> selective medium.</a:t>
            </a:r>
          </a:p>
        </p:txBody>
      </p:sp>
      <p:sp>
        <p:nvSpPr>
          <p:cNvPr id="501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617762D-91A3-1042-8BBF-2A427A0127A0}" type="slidenum">
              <a:rPr lang="en-US" smtClean="0"/>
              <a:pPr/>
              <a:t>19</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i="1"/>
              <a:t>Fusarium</a:t>
            </a:r>
            <a:r>
              <a:rPr lang="en-US"/>
              <a:t> colonies (white circles) enumerated from four atmospheric sample plates collected with an autonomous UAV 100 m above the surface of the earth at Virginia Tech’s Kentland Farm [28]. Sample plates contained a </a:t>
            </a:r>
            <a:r>
              <a:rPr lang="en-US" i="1"/>
              <a:t>Fusarium</a:t>
            </a:r>
            <a:r>
              <a:rPr lang="en-US"/>
              <a:t> selective medium.</a:t>
            </a:r>
          </a:p>
        </p:txBody>
      </p:sp>
      <p:sp>
        <p:nvSpPr>
          <p:cNvPr id="501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617762D-91A3-1042-8BBF-2A427A0127A0}" type="slidenum">
              <a:rPr lang="en-US" smtClean="0"/>
              <a:pPr/>
              <a:t>20</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i="1"/>
              <a:t>Fusarium</a:t>
            </a:r>
            <a:r>
              <a:rPr lang="en-US"/>
              <a:t> colonies (white circles) enumerated from four atmospheric sample plates collected with an autonomous UAV 100 m above the surface of the earth at Virginia Tech’s Kentland Farm [28]. Sample plates contained a </a:t>
            </a:r>
            <a:r>
              <a:rPr lang="en-US" i="1"/>
              <a:t>Fusarium</a:t>
            </a:r>
            <a:r>
              <a:rPr lang="en-US"/>
              <a:t> selective medium.</a:t>
            </a:r>
          </a:p>
        </p:txBody>
      </p:sp>
      <p:sp>
        <p:nvSpPr>
          <p:cNvPr id="501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617762D-91A3-1042-8BBF-2A427A0127A0}" type="slidenum">
              <a:rPr lang="en-US" smtClean="0"/>
              <a:pPr/>
              <a:t>21</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i="1"/>
              <a:t>Fusarium</a:t>
            </a:r>
            <a:r>
              <a:rPr lang="en-US"/>
              <a:t> colonies (white circles) enumerated from four atmospheric sample plates collected with an autonomous UAV 100 m above the surface of the earth at Virginia Tech’s Kentland Farm [28]. Sample plates contained a </a:t>
            </a:r>
            <a:r>
              <a:rPr lang="en-US" i="1"/>
              <a:t>Fusarium</a:t>
            </a:r>
            <a:r>
              <a:rPr lang="en-US"/>
              <a:t> selective medium.</a:t>
            </a:r>
          </a:p>
        </p:txBody>
      </p:sp>
      <p:sp>
        <p:nvSpPr>
          <p:cNvPr id="501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617762D-91A3-1042-8BBF-2A427A0127A0}" type="slidenum">
              <a:rPr lang="en-US" smtClean="0"/>
              <a:pPr/>
              <a:t>22</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89669446-DD8C-A146-A4F4-136ABDD3F91A}" type="slidenum">
              <a:rPr lang="en-US" smtClean="0"/>
              <a:pPr/>
              <a:t>30</a:t>
            </a:fld>
            <a:endParaRPr lang="en-US" smtClean="0"/>
          </a:p>
        </p:txBody>
      </p:sp>
      <p:sp>
        <p:nvSpPr>
          <p:cNvPr id="33795" name="Rectangle 2"/>
          <p:cNvSpPr>
            <a:spLocks noGrp="1" noRot="1" noChangeAspect="1" noChangeArrowheads="1"/>
          </p:cNvSpPr>
          <p:nvPr>
            <p:ph type="sldImg"/>
          </p:nvPr>
        </p:nvSpPr>
        <p:spPr bwMode="auto">
          <a:xfrm>
            <a:off x="1143000" y="685800"/>
            <a:ext cx="4572000" cy="3429000"/>
          </a:xfrm>
          <a:solidFill>
            <a:srgbClr val="FFFFFF"/>
          </a:solidFill>
          <a:ln>
            <a:solidFill>
              <a:srgbClr val="000000"/>
            </a:solidFill>
            <a:miter lim="800000"/>
            <a:headEnd/>
            <a:tailEnd/>
          </a:ln>
        </p:spPr>
      </p:sp>
      <p:sp>
        <p:nvSpPr>
          <p:cNvPr id="33796"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89669446-DD8C-A146-A4F4-136ABDD3F91A}" type="slidenum">
              <a:rPr lang="en-US" smtClean="0"/>
              <a:pPr/>
              <a:t>31</a:t>
            </a:fld>
            <a:endParaRPr lang="en-US" smtClean="0"/>
          </a:p>
        </p:txBody>
      </p:sp>
      <p:sp>
        <p:nvSpPr>
          <p:cNvPr id="33795" name="Rectangle 2"/>
          <p:cNvSpPr>
            <a:spLocks noGrp="1" noRot="1" noChangeAspect="1" noChangeArrowheads="1"/>
          </p:cNvSpPr>
          <p:nvPr>
            <p:ph type="sldImg"/>
          </p:nvPr>
        </p:nvSpPr>
        <p:spPr bwMode="auto">
          <a:xfrm>
            <a:off x="1143000" y="685800"/>
            <a:ext cx="4572000" cy="3429000"/>
          </a:xfrm>
          <a:solidFill>
            <a:srgbClr val="FFFFFF"/>
          </a:solidFill>
          <a:ln>
            <a:solidFill>
              <a:srgbClr val="000000"/>
            </a:solidFill>
            <a:miter lim="800000"/>
            <a:headEnd/>
            <a:tailEnd/>
          </a:ln>
        </p:spPr>
      </p:sp>
      <p:sp>
        <p:nvSpPr>
          <p:cNvPr id="33796"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89669446-DD8C-A146-A4F4-136ABDD3F91A}" type="slidenum">
              <a:rPr lang="en-US" smtClean="0"/>
              <a:pPr/>
              <a:t>32</a:t>
            </a:fld>
            <a:endParaRPr lang="en-US" smtClean="0"/>
          </a:p>
        </p:txBody>
      </p:sp>
      <p:sp>
        <p:nvSpPr>
          <p:cNvPr id="33795" name="Rectangle 2"/>
          <p:cNvSpPr>
            <a:spLocks noGrp="1" noRot="1" noChangeAspect="1" noChangeArrowheads="1"/>
          </p:cNvSpPr>
          <p:nvPr>
            <p:ph type="sldImg"/>
          </p:nvPr>
        </p:nvSpPr>
        <p:spPr bwMode="auto">
          <a:xfrm>
            <a:off x="1143000" y="685800"/>
            <a:ext cx="4572000" cy="3429000"/>
          </a:xfrm>
          <a:solidFill>
            <a:srgbClr val="FFFFFF"/>
          </a:solidFill>
          <a:ln>
            <a:solidFill>
              <a:srgbClr val="000000"/>
            </a:solidFill>
            <a:miter lim="800000"/>
            <a:headEnd/>
            <a:tailEnd/>
          </a:ln>
        </p:spPr>
      </p:sp>
      <p:sp>
        <p:nvSpPr>
          <p:cNvPr id="33796"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89669446-DD8C-A146-A4F4-136ABDD3F91A}" type="slidenum">
              <a:rPr lang="en-US" smtClean="0"/>
              <a:pPr/>
              <a:t>33</a:t>
            </a:fld>
            <a:endParaRPr lang="en-US" smtClean="0"/>
          </a:p>
        </p:txBody>
      </p:sp>
      <p:sp>
        <p:nvSpPr>
          <p:cNvPr id="33795" name="Rectangle 2"/>
          <p:cNvSpPr>
            <a:spLocks noGrp="1" noRot="1" noChangeAspect="1" noChangeArrowheads="1"/>
          </p:cNvSpPr>
          <p:nvPr>
            <p:ph type="sldImg"/>
          </p:nvPr>
        </p:nvSpPr>
        <p:spPr bwMode="auto">
          <a:xfrm>
            <a:off x="1143000" y="685800"/>
            <a:ext cx="4572000" cy="3429000"/>
          </a:xfrm>
          <a:solidFill>
            <a:srgbClr val="FFFFFF"/>
          </a:solidFill>
          <a:ln>
            <a:solidFill>
              <a:srgbClr val="000000"/>
            </a:solidFill>
            <a:miter lim="800000"/>
            <a:headEnd/>
            <a:tailEnd/>
          </a:ln>
        </p:spPr>
      </p:sp>
      <p:sp>
        <p:nvSpPr>
          <p:cNvPr id="33796"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F2736DE3-9404-3746-924D-1642FC9C3937}" type="slidenum">
              <a:rPr lang="en-US" smtClean="0"/>
              <a:pPr/>
              <a:t>34</a:t>
            </a:fld>
            <a:endParaRPr lang="en-US" smtClean="0"/>
          </a:p>
        </p:txBody>
      </p:sp>
      <p:sp>
        <p:nvSpPr>
          <p:cNvPr id="39939" name="Rectangle 2"/>
          <p:cNvSpPr>
            <a:spLocks noGrp="1" noRot="1" noChangeAspect="1" noChangeArrowheads="1"/>
          </p:cNvSpPr>
          <p:nvPr>
            <p:ph type="sldImg"/>
          </p:nvPr>
        </p:nvSpPr>
        <p:spPr bwMode="auto">
          <a:xfrm>
            <a:off x="1143000" y="685800"/>
            <a:ext cx="4572000" cy="3429000"/>
          </a:xfrm>
          <a:solidFill>
            <a:srgbClr val="FFFFFF"/>
          </a:solidFill>
          <a:ln>
            <a:solidFill>
              <a:srgbClr val="000000"/>
            </a:solidFill>
            <a:miter lim="800000"/>
            <a:headEnd/>
            <a:tailEnd/>
          </a:ln>
        </p:spPr>
      </p:sp>
      <p:sp>
        <p:nvSpPr>
          <p:cNvPr id="39940"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70192D54-434D-EE4E-AB3D-C713A0146503}" type="slidenum">
              <a:rPr lang="en-US" smtClean="0"/>
              <a:pPr/>
              <a:t>36</a:t>
            </a:fld>
            <a:endParaRPr lang="en-US" smtClean="0"/>
          </a:p>
        </p:txBody>
      </p:sp>
      <p:sp>
        <p:nvSpPr>
          <p:cNvPr id="41987" name="Rectangle 2"/>
          <p:cNvSpPr>
            <a:spLocks noGrp="1" noRot="1" noChangeAspect="1" noChangeArrowheads="1"/>
          </p:cNvSpPr>
          <p:nvPr>
            <p:ph type="sldImg"/>
          </p:nvPr>
        </p:nvSpPr>
        <p:spPr bwMode="auto">
          <a:xfrm>
            <a:off x="1143000" y="685800"/>
            <a:ext cx="4572000" cy="3429000"/>
          </a:xfrm>
          <a:solidFill>
            <a:srgbClr val="FFFFFF"/>
          </a:solidFill>
          <a:ln>
            <a:solidFill>
              <a:srgbClr val="000000"/>
            </a:solidFill>
            <a:miter lim="800000"/>
            <a:headEnd/>
            <a:tailEnd/>
          </a:ln>
        </p:spPr>
      </p:sp>
      <p:sp>
        <p:nvSpPr>
          <p:cNvPr id="41988"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296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Feedback loops</a:t>
            </a:r>
          </a:p>
          <a:p>
            <a:pPr eaLnBrk="1" hangingPunct="1">
              <a:spcBef>
                <a:spcPct val="0"/>
              </a:spcBef>
            </a:pPr>
            <a:endParaRPr lang="en-US" dirty="0"/>
          </a:p>
        </p:txBody>
      </p:sp>
      <p:sp>
        <p:nvSpPr>
          <p:cNvPr id="29700" name="Slide Number Placeholder 3"/>
          <p:cNvSpPr>
            <a:spLocks noGrp="1"/>
          </p:cNvSpPr>
          <p:nvPr>
            <p:ph type="sldNum" sz="quarter" idx="5"/>
          </p:nvPr>
        </p:nvSpPr>
        <p:spPr bwMode="auto">
          <a:ln>
            <a:miter lim="800000"/>
            <a:headEnd/>
            <a:tailEnd/>
          </a:ln>
        </p:spPr>
        <p:txBody>
          <a:bodyPr/>
          <a:lstStyle/>
          <a:p>
            <a:fld id="{03E3915D-9806-C249-A99F-7170B18BAF32}" type="slidenum">
              <a:rPr lang="en-US"/>
              <a:pPr/>
              <a:t>38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296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Feedback loops</a:t>
            </a:r>
          </a:p>
          <a:p>
            <a:pPr eaLnBrk="1" hangingPunct="1">
              <a:spcBef>
                <a:spcPct val="0"/>
              </a:spcBef>
            </a:pPr>
            <a:endParaRPr lang="en-US" dirty="0"/>
          </a:p>
        </p:txBody>
      </p:sp>
      <p:sp>
        <p:nvSpPr>
          <p:cNvPr id="29700" name="Slide Number Placeholder 3"/>
          <p:cNvSpPr>
            <a:spLocks noGrp="1"/>
          </p:cNvSpPr>
          <p:nvPr>
            <p:ph type="sldNum" sz="quarter" idx="5"/>
          </p:nvPr>
        </p:nvSpPr>
        <p:spPr bwMode="auto">
          <a:ln>
            <a:miter lim="800000"/>
            <a:headEnd/>
            <a:tailEnd/>
          </a:ln>
        </p:spPr>
        <p:txBody>
          <a:bodyPr/>
          <a:lstStyle/>
          <a:p>
            <a:fld id="{03E3915D-9806-C249-A99F-7170B18BAF32}" type="slidenum">
              <a:rPr lang="en-US"/>
              <a:pPr/>
              <a:t>56</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89669446-DD8C-A146-A4F4-136ABDD3F91A}" type="slidenum">
              <a:rPr lang="en-US" smtClean="0"/>
              <a:pPr/>
              <a:t>62</a:t>
            </a:fld>
            <a:endParaRPr lang="en-US" smtClean="0"/>
          </a:p>
        </p:txBody>
      </p:sp>
      <p:sp>
        <p:nvSpPr>
          <p:cNvPr id="33795" name="Rectangle 2"/>
          <p:cNvSpPr>
            <a:spLocks noGrp="1" noRot="1" noChangeAspect="1" noChangeArrowheads="1"/>
          </p:cNvSpPr>
          <p:nvPr>
            <p:ph type="sldImg"/>
          </p:nvPr>
        </p:nvSpPr>
        <p:spPr bwMode="auto">
          <a:xfrm>
            <a:off x="1143000" y="685800"/>
            <a:ext cx="4572000" cy="3429000"/>
          </a:xfrm>
          <a:solidFill>
            <a:srgbClr val="FFFFFF"/>
          </a:solidFill>
          <a:ln>
            <a:solidFill>
              <a:srgbClr val="000000"/>
            </a:solidFill>
            <a:miter lim="800000"/>
            <a:headEnd/>
            <a:tailEnd/>
          </a:ln>
        </p:spPr>
      </p:sp>
      <p:sp>
        <p:nvSpPr>
          <p:cNvPr id="33796"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296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Feedback loops</a:t>
            </a:r>
          </a:p>
          <a:p>
            <a:pPr eaLnBrk="1" hangingPunct="1">
              <a:spcBef>
                <a:spcPct val="0"/>
              </a:spcBef>
            </a:pPr>
            <a:endParaRPr lang="en-US" dirty="0"/>
          </a:p>
        </p:txBody>
      </p:sp>
      <p:sp>
        <p:nvSpPr>
          <p:cNvPr id="29700" name="Slide Number Placeholder 3"/>
          <p:cNvSpPr>
            <a:spLocks noGrp="1"/>
          </p:cNvSpPr>
          <p:nvPr>
            <p:ph type="sldNum" sz="quarter" idx="5"/>
          </p:nvPr>
        </p:nvSpPr>
        <p:spPr bwMode="auto">
          <a:ln>
            <a:miter lim="800000"/>
            <a:headEnd/>
            <a:tailEnd/>
          </a:ln>
        </p:spPr>
        <p:txBody>
          <a:bodyPr/>
          <a:lstStyle/>
          <a:p>
            <a:fld id="{03E3915D-9806-C249-A99F-7170B18BAF32}" type="slidenum">
              <a:rPr lang="en-US"/>
              <a:pPr/>
              <a:t>63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6400" indent="0" algn="ctr">
              <a:buNone/>
              <a:defRPr/>
            </a:lvl2pPr>
            <a:lvl3pPr marL="912797" indent="0" algn="ctr">
              <a:buNone/>
              <a:defRPr/>
            </a:lvl3pPr>
            <a:lvl4pPr marL="1369197" indent="0" algn="ctr">
              <a:buNone/>
              <a:defRPr/>
            </a:lvl4pPr>
            <a:lvl5pPr marL="1825594" indent="0" algn="ctr">
              <a:buNone/>
              <a:defRPr/>
            </a:lvl5pPr>
            <a:lvl6pPr marL="2281995" indent="0" algn="ctr">
              <a:buNone/>
              <a:defRPr/>
            </a:lvl6pPr>
            <a:lvl7pPr marL="2738391" indent="0" algn="ctr">
              <a:buNone/>
              <a:defRPr/>
            </a:lvl7pPr>
            <a:lvl8pPr marL="3194792" indent="0" algn="ctr">
              <a:buNone/>
              <a:defRPr/>
            </a:lvl8pPr>
            <a:lvl9pPr marL="3651189"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2ECEC21-5F4F-6C42-BA3B-A4110A6BDFFD}"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3183D90-D42E-B543-9908-A2EE9EF9A316}"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5"/>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6400" indent="0">
              <a:buNone/>
              <a:defRPr sz="1800"/>
            </a:lvl2pPr>
            <a:lvl3pPr marL="912797" indent="0">
              <a:buNone/>
              <a:defRPr sz="1600"/>
            </a:lvl3pPr>
            <a:lvl4pPr marL="1369197" indent="0">
              <a:buNone/>
              <a:defRPr sz="1400"/>
            </a:lvl4pPr>
            <a:lvl5pPr marL="1825594" indent="0">
              <a:buNone/>
              <a:defRPr sz="1400"/>
            </a:lvl5pPr>
            <a:lvl6pPr marL="2281995" indent="0">
              <a:buNone/>
              <a:defRPr sz="1400"/>
            </a:lvl6pPr>
            <a:lvl7pPr marL="2738391" indent="0">
              <a:buNone/>
              <a:defRPr sz="1400"/>
            </a:lvl7pPr>
            <a:lvl8pPr marL="3194792" indent="0">
              <a:buNone/>
              <a:defRPr sz="1400"/>
            </a:lvl8pPr>
            <a:lvl9pPr marL="3651189"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6434E44-55D6-2643-8152-4910A1268502}"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675D11A-D846-6B40-85BC-52129C13EF19}"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6400" indent="0">
              <a:buNone/>
              <a:defRPr sz="2000" b="1"/>
            </a:lvl2pPr>
            <a:lvl3pPr marL="912797" indent="0">
              <a:buNone/>
              <a:defRPr sz="1800" b="1"/>
            </a:lvl3pPr>
            <a:lvl4pPr marL="1369197" indent="0">
              <a:buNone/>
              <a:defRPr sz="1600" b="1"/>
            </a:lvl4pPr>
            <a:lvl5pPr marL="1825594" indent="0">
              <a:buNone/>
              <a:defRPr sz="1600" b="1"/>
            </a:lvl5pPr>
            <a:lvl6pPr marL="2281995" indent="0">
              <a:buNone/>
              <a:defRPr sz="1600" b="1"/>
            </a:lvl6pPr>
            <a:lvl7pPr marL="2738391" indent="0">
              <a:buNone/>
              <a:defRPr sz="1600" b="1"/>
            </a:lvl7pPr>
            <a:lvl8pPr marL="3194792" indent="0">
              <a:buNone/>
              <a:defRPr sz="1600" b="1"/>
            </a:lvl8pPr>
            <a:lvl9pPr marL="365118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40" y="1535113"/>
            <a:ext cx="4041775" cy="639762"/>
          </a:xfrm>
        </p:spPr>
        <p:txBody>
          <a:bodyPr anchor="b"/>
          <a:lstStyle>
            <a:lvl1pPr marL="0" indent="0">
              <a:buNone/>
              <a:defRPr sz="2400" b="1"/>
            </a:lvl1pPr>
            <a:lvl2pPr marL="456400" indent="0">
              <a:buNone/>
              <a:defRPr sz="2000" b="1"/>
            </a:lvl2pPr>
            <a:lvl3pPr marL="912797" indent="0">
              <a:buNone/>
              <a:defRPr sz="1800" b="1"/>
            </a:lvl3pPr>
            <a:lvl4pPr marL="1369197" indent="0">
              <a:buNone/>
              <a:defRPr sz="1600" b="1"/>
            </a:lvl4pPr>
            <a:lvl5pPr marL="1825594" indent="0">
              <a:buNone/>
              <a:defRPr sz="1600" b="1"/>
            </a:lvl5pPr>
            <a:lvl6pPr marL="2281995" indent="0">
              <a:buNone/>
              <a:defRPr sz="1600" b="1"/>
            </a:lvl6pPr>
            <a:lvl7pPr marL="2738391" indent="0">
              <a:buNone/>
              <a:defRPr sz="1600" b="1"/>
            </a:lvl7pPr>
            <a:lvl8pPr marL="3194792" indent="0">
              <a:buNone/>
              <a:defRPr sz="1600" b="1"/>
            </a:lvl8pPr>
            <a:lvl9pPr marL="365118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40"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19902BB7-78A1-E545-8441-85A852563269}"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74F86810-C333-1440-AF4C-5E3B5D6FA732}"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C8CAE08E-7034-5644-A031-AC3896E0B2C1}"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4" y="1435100"/>
            <a:ext cx="3008313" cy="4691063"/>
          </a:xfrm>
        </p:spPr>
        <p:txBody>
          <a:bodyPr/>
          <a:lstStyle>
            <a:lvl1pPr marL="0" indent="0">
              <a:buNone/>
              <a:defRPr sz="1400"/>
            </a:lvl1pPr>
            <a:lvl2pPr marL="456400" indent="0">
              <a:buNone/>
              <a:defRPr sz="1200"/>
            </a:lvl2pPr>
            <a:lvl3pPr marL="912797" indent="0">
              <a:buNone/>
              <a:defRPr sz="1000"/>
            </a:lvl3pPr>
            <a:lvl4pPr marL="1369197" indent="0">
              <a:buNone/>
              <a:defRPr sz="900"/>
            </a:lvl4pPr>
            <a:lvl5pPr marL="1825594" indent="0">
              <a:buNone/>
              <a:defRPr sz="900"/>
            </a:lvl5pPr>
            <a:lvl6pPr marL="2281995" indent="0">
              <a:buNone/>
              <a:defRPr sz="900"/>
            </a:lvl6pPr>
            <a:lvl7pPr marL="2738391" indent="0">
              <a:buNone/>
              <a:defRPr sz="900"/>
            </a:lvl7pPr>
            <a:lvl8pPr marL="3194792" indent="0">
              <a:buNone/>
              <a:defRPr sz="900"/>
            </a:lvl8pPr>
            <a:lvl9pPr marL="3651189"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DA5F490-DF26-3A47-ACB8-EEBBCAFF434F}"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400" indent="0">
              <a:buNone/>
              <a:defRPr sz="2800"/>
            </a:lvl2pPr>
            <a:lvl3pPr marL="912797" indent="0">
              <a:buNone/>
              <a:defRPr sz="2400"/>
            </a:lvl3pPr>
            <a:lvl4pPr marL="1369197" indent="0">
              <a:buNone/>
              <a:defRPr sz="2000"/>
            </a:lvl4pPr>
            <a:lvl5pPr marL="1825594" indent="0">
              <a:buNone/>
              <a:defRPr sz="2000"/>
            </a:lvl5pPr>
            <a:lvl6pPr marL="2281995" indent="0">
              <a:buNone/>
              <a:defRPr sz="2000"/>
            </a:lvl6pPr>
            <a:lvl7pPr marL="2738391" indent="0">
              <a:buNone/>
              <a:defRPr sz="2000"/>
            </a:lvl7pPr>
            <a:lvl8pPr marL="3194792" indent="0">
              <a:buNone/>
              <a:defRPr sz="2000"/>
            </a:lvl8pPr>
            <a:lvl9pPr marL="3651189"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400" indent="0">
              <a:buNone/>
              <a:defRPr sz="1200"/>
            </a:lvl2pPr>
            <a:lvl3pPr marL="912797" indent="0">
              <a:buNone/>
              <a:defRPr sz="1000"/>
            </a:lvl3pPr>
            <a:lvl4pPr marL="1369197" indent="0">
              <a:buNone/>
              <a:defRPr sz="900"/>
            </a:lvl4pPr>
            <a:lvl5pPr marL="1825594" indent="0">
              <a:buNone/>
              <a:defRPr sz="900"/>
            </a:lvl5pPr>
            <a:lvl6pPr marL="2281995" indent="0">
              <a:buNone/>
              <a:defRPr sz="900"/>
            </a:lvl6pPr>
            <a:lvl7pPr marL="2738391" indent="0">
              <a:buNone/>
              <a:defRPr sz="900"/>
            </a:lvl7pPr>
            <a:lvl8pPr marL="3194792" indent="0">
              <a:buNone/>
              <a:defRPr sz="900"/>
            </a:lvl8pPr>
            <a:lvl9pPr marL="3651189"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3C6E5FD-73E7-714F-A476-18EAE720A56C}"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C207EFC-7528-8846-A5BD-2E48550B7C0E}"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5CBF1A5-2241-D144-85F4-018E60DC8B7B}"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latin typeface="Calibri"/>
              </a:rPr>
              <a:pPr/>
              <a:t>5/2/14</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850021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latin typeface="Calibri"/>
              </a:rPr>
              <a:pPr/>
              <a:t>5/2/14</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4252663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latin typeface="Calibri"/>
              </a:rPr>
              <a:pPr/>
              <a:t>5/2/14</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5443633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latin typeface="Calibri"/>
              </a:rPr>
              <a:pPr/>
              <a:t>5/2/14</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87803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tint val="75000"/>
                  </a:prstClr>
                </a:solidFill>
                <a:latin typeface="Calibri"/>
              </a:rPr>
              <a:pPr/>
              <a:t>5/2/14</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0836053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latin typeface="Calibri"/>
              </a:rPr>
              <a:pPr/>
              <a:t>5/2/14</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9579677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tint val="75000"/>
                  </a:prstClr>
                </a:solidFill>
                <a:latin typeface="Calibri"/>
              </a:rPr>
              <a:pPr/>
              <a:t>5/2/14</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948895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latin typeface="Calibri"/>
              </a:rPr>
              <a:pPr/>
              <a:t>5/2/14</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9573030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latin typeface="Calibri"/>
              </a:rPr>
              <a:pPr/>
              <a:t>5/2/14</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8633369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latin typeface="Calibri"/>
              </a:rPr>
              <a:pPr/>
              <a:t>5/2/14</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41228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latin typeface="Calibri"/>
              </a:rPr>
              <a:pPr/>
              <a:t>5/2/14</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5407045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latin typeface="Calibri"/>
              </a:rPr>
              <a:pPr/>
              <a:t>5/2/14</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1895795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latin typeface="Calibri"/>
              </a:rPr>
              <a:pPr/>
              <a:t>5/2/14</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0883304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latin typeface="Calibri"/>
              </a:rPr>
              <a:pPr/>
              <a:t>5/2/14</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661914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latin typeface="Calibri"/>
              </a:rPr>
              <a:pPr/>
              <a:t>5/2/14</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563338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tint val="75000"/>
                  </a:prstClr>
                </a:solidFill>
                <a:latin typeface="Calibri"/>
              </a:rPr>
              <a:pPr/>
              <a:t>5/2/14</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13877859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latin typeface="Calibri"/>
              </a:rPr>
              <a:pPr/>
              <a:t>5/2/14</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4911403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tint val="75000"/>
                  </a:prstClr>
                </a:solidFill>
                <a:latin typeface="Calibri"/>
              </a:rPr>
              <a:pPr/>
              <a:t>5/2/14</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751750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latin typeface="Calibri"/>
              </a:rPr>
              <a:pPr/>
              <a:t>5/2/14</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8963804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latin typeface="Calibri"/>
              </a:rPr>
              <a:pPr/>
              <a:t>5/2/14</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757384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latin typeface="Calibri"/>
              </a:rPr>
              <a:pPr/>
              <a:t>5/2/14</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5509700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latin typeface="Calibri"/>
              </a:rPr>
              <a:pPr/>
              <a:t>5/2/14</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98896681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latin typeface="Calibri"/>
              </a:rPr>
              <a:pPr/>
              <a:t>5/2/14</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1610938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latin typeface="Calibri"/>
              </a:rPr>
              <a:pPr/>
              <a:t>5/2/14</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88464823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latin typeface="Calibri"/>
              </a:rPr>
              <a:pPr/>
              <a:t>5/2/14</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92287208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latin typeface="Calibri"/>
              </a:rPr>
              <a:pPr/>
              <a:t>5/2/14</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98870288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tint val="75000"/>
                  </a:prstClr>
                </a:solidFill>
                <a:latin typeface="Calibri"/>
              </a:rPr>
              <a:pPr/>
              <a:t>5/2/14</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6668906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latin typeface="Calibri"/>
              </a:rPr>
              <a:pPr/>
              <a:t>5/2/14</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8407801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tint val="75000"/>
                  </a:prstClr>
                </a:solidFill>
                <a:latin typeface="Calibri"/>
              </a:rPr>
              <a:pPr/>
              <a:t>5/2/14</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6857861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latin typeface="Calibri"/>
              </a:rPr>
              <a:pPr/>
              <a:t>5/2/14</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6460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latin typeface="Calibri"/>
              </a:rPr>
              <a:pPr/>
              <a:t>5/2/14</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3399974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latin typeface="Calibri"/>
              </a:rPr>
              <a:pPr/>
              <a:t>5/2/14</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07463258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latin typeface="Calibri"/>
              </a:rPr>
              <a:pPr/>
              <a:t>5/2/14</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8515272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3.xml"/><Relationship Id="rId12" Type="http://schemas.openxmlformats.org/officeDocument/2006/relationships/theme" Target="../theme/theme3.xml"/><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4.xml"/><Relationship Id="rId12" Type="http://schemas.openxmlformats.org/officeDocument/2006/relationships/theme" Target="../theme/theme4.xml"/><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 Id="rId9" Type="http://schemas.openxmlformats.org/officeDocument/2006/relationships/slideLayout" Target="../slideLayouts/slideLayout42.xml"/><Relationship Id="rId10"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280" tIns="45641" rIns="91280" bIns="45641"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280" tIns="45641" rIns="91280" bIns="45641"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280" tIns="45641" rIns="91280" bIns="45641" numCol="1" anchor="t" anchorCtr="0" compatLnSpc="1">
            <a:prstTxWarp prst="textNoShape">
              <a:avLst/>
            </a:prstTxWarp>
          </a:bodyPr>
          <a:lstStyle>
            <a:lvl1pPr algn="l">
              <a:defRPr sz="1400"/>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280" tIns="45641" rIns="91280" bIns="45641" numCol="1" anchor="t" anchorCtr="0" compatLnSpc="1">
            <a:prstTxWarp prst="textNoShape">
              <a:avLst/>
            </a:prstTxWarp>
          </a:bodyPr>
          <a:lstStyle>
            <a:lvl1pP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280" tIns="45641" rIns="91280" bIns="45641" numCol="1" anchor="t" anchorCtr="0" compatLnSpc="1">
            <a:prstTxWarp prst="textNoShape">
              <a:avLst/>
            </a:prstTxWarp>
          </a:bodyPr>
          <a:lstStyle>
            <a:lvl1pPr algn="r">
              <a:defRPr sz="1400"/>
            </a:lvl1pPr>
          </a:lstStyle>
          <a:p>
            <a:pPr>
              <a:defRPr/>
            </a:pPr>
            <a:fld id="{5CBD8F37-C76B-D94A-B076-558B54E14DED}"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charset="0"/>
          <a:ea typeface="ＭＳ Ｐゴシック" charset="-128"/>
          <a:cs typeface="ＭＳ Ｐゴシック" charset="-128"/>
        </a:defRPr>
      </a:lvl5pPr>
      <a:lvl6pPr marL="456400" algn="ctr" rtl="0" fontAlgn="base">
        <a:spcBef>
          <a:spcPct val="0"/>
        </a:spcBef>
        <a:spcAft>
          <a:spcPct val="0"/>
        </a:spcAft>
        <a:defRPr sz="4400">
          <a:solidFill>
            <a:schemeClr val="tx2"/>
          </a:solidFill>
          <a:latin typeface="Times" charset="0"/>
        </a:defRPr>
      </a:lvl6pPr>
      <a:lvl7pPr marL="912797" algn="ctr" rtl="0" fontAlgn="base">
        <a:spcBef>
          <a:spcPct val="0"/>
        </a:spcBef>
        <a:spcAft>
          <a:spcPct val="0"/>
        </a:spcAft>
        <a:defRPr sz="4400">
          <a:solidFill>
            <a:schemeClr val="tx2"/>
          </a:solidFill>
          <a:latin typeface="Times" charset="0"/>
        </a:defRPr>
      </a:lvl7pPr>
      <a:lvl8pPr marL="1369197" algn="ctr" rtl="0" fontAlgn="base">
        <a:spcBef>
          <a:spcPct val="0"/>
        </a:spcBef>
        <a:spcAft>
          <a:spcPct val="0"/>
        </a:spcAft>
        <a:defRPr sz="4400">
          <a:solidFill>
            <a:schemeClr val="tx2"/>
          </a:solidFill>
          <a:latin typeface="Times" charset="0"/>
        </a:defRPr>
      </a:lvl8pPr>
      <a:lvl9pPr marL="1825594" algn="ctr" rtl="0" fontAlgn="base">
        <a:spcBef>
          <a:spcPct val="0"/>
        </a:spcBef>
        <a:spcAft>
          <a:spcPct val="0"/>
        </a:spcAft>
        <a:defRPr sz="4400">
          <a:solidFill>
            <a:schemeClr val="tx2"/>
          </a:solidFill>
          <a:latin typeface="Times" charset="0"/>
        </a:defRPr>
      </a:lvl9pPr>
    </p:titleStyle>
    <p:bodyStyle>
      <a:lvl1pPr marL="342299" indent="-342299"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1647" indent="-285248" algn="l" rtl="0" eaLnBrk="0" fontAlgn="base" hangingPunct="0">
        <a:spcBef>
          <a:spcPct val="20000"/>
        </a:spcBef>
        <a:spcAft>
          <a:spcPct val="0"/>
        </a:spcAft>
        <a:buChar char="–"/>
        <a:defRPr sz="2800">
          <a:solidFill>
            <a:schemeClr val="tx1"/>
          </a:solidFill>
          <a:latin typeface="+mn-lt"/>
          <a:ea typeface="ＭＳ Ｐゴシック" charset="-128"/>
        </a:defRPr>
      </a:lvl2pPr>
      <a:lvl3pPr marL="1140997" indent="-228203" algn="l" rtl="0" eaLnBrk="0" fontAlgn="base" hangingPunct="0">
        <a:spcBef>
          <a:spcPct val="20000"/>
        </a:spcBef>
        <a:spcAft>
          <a:spcPct val="0"/>
        </a:spcAft>
        <a:buChar char="•"/>
        <a:defRPr sz="2400">
          <a:solidFill>
            <a:schemeClr val="tx1"/>
          </a:solidFill>
          <a:latin typeface="+mn-lt"/>
          <a:ea typeface="ＭＳ Ｐゴシック" charset="-128"/>
        </a:defRPr>
      </a:lvl3pPr>
      <a:lvl4pPr marL="1597396" indent="-228203" algn="l" rtl="0" eaLnBrk="0" fontAlgn="base" hangingPunct="0">
        <a:spcBef>
          <a:spcPct val="20000"/>
        </a:spcBef>
        <a:spcAft>
          <a:spcPct val="0"/>
        </a:spcAft>
        <a:buChar char="–"/>
        <a:defRPr sz="2000">
          <a:solidFill>
            <a:schemeClr val="tx1"/>
          </a:solidFill>
          <a:latin typeface="+mn-lt"/>
          <a:ea typeface="ＭＳ Ｐゴシック" charset="-128"/>
        </a:defRPr>
      </a:lvl4pPr>
      <a:lvl5pPr marL="2053793" indent="-228203" algn="l" rtl="0" eaLnBrk="0" fontAlgn="base" hangingPunct="0">
        <a:spcBef>
          <a:spcPct val="20000"/>
        </a:spcBef>
        <a:spcAft>
          <a:spcPct val="0"/>
        </a:spcAft>
        <a:buChar char="»"/>
        <a:defRPr sz="2000">
          <a:solidFill>
            <a:schemeClr val="tx1"/>
          </a:solidFill>
          <a:latin typeface="+mn-lt"/>
          <a:ea typeface="ＭＳ Ｐゴシック" charset="-128"/>
        </a:defRPr>
      </a:lvl5pPr>
      <a:lvl6pPr marL="2510194" indent="-228203" algn="l" rtl="0" fontAlgn="base">
        <a:spcBef>
          <a:spcPct val="20000"/>
        </a:spcBef>
        <a:spcAft>
          <a:spcPct val="0"/>
        </a:spcAft>
        <a:buChar char="»"/>
        <a:defRPr sz="2000">
          <a:solidFill>
            <a:schemeClr val="tx1"/>
          </a:solidFill>
          <a:latin typeface="+mn-lt"/>
          <a:ea typeface="ＭＳ Ｐゴシック" charset="-128"/>
        </a:defRPr>
      </a:lvl6pPr>
      <a:lvl7pPr marL="2966594" indent="-228203" algn="l" rtl="0" fontAlgn="base">
        <a:spcBef>
          <a:spcPct val="20000"/>
        </a:spcBef>
        <a:spcAft>
          <a:spcPct val="0"/>
        </a:spcAft>
        <a:buChar char="»"/>
        <a:defRPr sz="2000">
          <a:solidFill>
            <a:schemeClr val="tx1"/>
          </a:solidFill>
          <a:latin typeface="+mn-lt"/>
          <a:ea typeface="ＭＳ Ｐゴシック" charset="-128"/>
        </a:defRPr>
      </a:lvl7pPr>
      <a:lvl8pPr marL="3422991" indent="-228203" algn="l" rtl="0" fontAlgn="base">
        <a:spcBef>
          <a:spcPct val="20000"/>
        </a:spcBef>
        <a:spcAft>
          <a:spcPct val="0"/>
        </a:spcAft>
        <a:buChar char="»"/>
        <a:defRPr sz="2000">
          <a:solidFill>
            <a:schemeClr val="tx1"/>
          </a:solidFill>
          <a:latin typeface="+mn-lt"/>
          <a:ea typeface="ＭＳ Ｐゴシック" charset="-128"/>
        </a:defRPr>
      </a:lvl8pPr>
      <a:lvl9pPr marL="3879388" indent="-228203"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6400" rtl="0" eaLnBrk="1" latinLnBrk="0" hangingPunct="1">
        <a:defRPr sz="1800" kern="1200">
          <a:solidFill>
            <a:schemeClr val="tx1"/>
          </a:solidFill>
          <a:latin typeface="+mn-lt"/>
          <a:ea typeface="+mn-ea"/>
          <a:cs typeface="+mn-cs"/>
        </a:defRPr>
      </a:lvl1pPr>
      <a:lvl2pPr marL="456400" algn="l" defTabSz="456400" rtl="0" eaLnBrk="1" latinLnBrk="0" hangingPunct="1">
        <a:defRPr sz="1800" kern="1200">
          <a:solidFill>
            <a:schemeClr val="tx1"/>
          </a:solidFill>
          <a:latin typeface="+mn-lt"/>
          <a:ea typeface="+mn-ea"/>
          <a:cs typeface="+mn-cs"/>
        </a:defRPr>
      </a:lvl2pPr>
      <a:lvl3pPr marL="912797" algn="l" defTabSz="456400" rtl="0" eaLnBrk="1" latinLnBrk="0" hangingPunct="1">
        <a:defRPr sz="1800" kern="1200">
          <a:solidFill>
            <a:schemeClr val="tx1"/>
          </a:solidFill>
          <a:latin typeface="+mn-lt"/>
          <a:ea typeface="+mn-ea"/>
          <a:cs typeface="+mn-cs"/>
        </a:defRPr>
      </a:lvl3pPr>
      <a:lvl4pPr marL="1369197" algn="l" defTabSz="456400" rtl="0" eaLnBrk="1" latinLnBrk="0" hangingPunct="1">
        <a:defRPr sz="1800" kern="1200">
          <a:solidFill>
            <a:schemeClr val="tx1"/>
          </a:solidFill>
          <a:latin typeface="+mn-lt"/>
          <a:ea typeface="+mn-ea"/>
          <a:cs typeface="+mn-cs"/>
        </a:defRPr>
      </a:lvl4pPr>
      <a:lvl5pPr marL="1825594" algn="l" defTabSz="456400" rtl="0" eaLnBrk="1" latinLnBrk="0" hangingPunct="1">
        <a:defRPr sz="1800" kern="1200">
          <a:solidFill>
            <a:schemeClr val="tx1"/>
          </a:solidFill>
          <a:latin typeface="+mn-lt"/>
          <a:ea typeface="+mn-ea"/>
          <a:cs typeface="+mn-cs"/>
        </a:defRPr>
      </a:lvl5pPr>
      <a:lvl6pPr marL="2281995" algn="l" defTabSz="456400" rtl="0" eaLnBrk="1" latinLnBrk="0" hangingPunct="1">
        <a:defRPr sz="1800" kern="1200">
          <a:solidFill>
            <a:schemeClr val="tx1"/>
          </a:solidFill>
          <a:latin typeface="+mn-lt"/>
          <a:ea typeface="+mn-ea"/>
          <a:cs typeface="+mn-cs"/>
        </a:defRPr>
      </a:lvl6pPr>
      <a:lvl7pPr marL="2738391" algn="l" defTabSz="456400" rtl="0" eaLnBrk="1" latinLnBrk="0" hangingPunct="1">
        <a:defRPr sz="1800" kern="1200">
          <a:solidFill>
            <a:schemeClr val="tx1"/>
          </a:solidFill>
          <a:latin typeface="+mn-lt"/>
          <a:ea typeface="+mn-ea"/>
          <a:cs typeface="+mn-cs"/>
        </a:defRPr>
      </a:lvl7pPr>
      <a:lvl8pPr marL="3194792" algn="l" defTabSz="456400" rtl="0" eaLnBrk="1" latinLnBrk="0" hangingPunct="1">
        <a:defRPr sz="1800" kern="1200">
          <a:solidFill>
            <a:schemeClr val="tx1"/>
          </a:solidFill>
          <a:latin typeface="+mn-lt"/>
          <a:ea typeface="+mn-ea"/>
          <a:cs typeface="+mn-cs"/>
        </a:defRPr>
      </a:lvl8pPr>
      <a:lvl9pPr marL="3651189" algn="l" defTabSz="456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1D8BD707-D9CF-40AE-B4C6-C98DA3205C09}" type="datetimeFigureOut">
              <a:rPr lang="en-US" smtClean="0">
                <a:solidFill>
                  <a:prstClr val="black">
                    <a:tint val="75000"/>
                  </a:prstClr>
                </a:solidFill>
                <a:latin typeface="Calibri"/>
              </a:rPr>
              <a:pPr eaLnBrk="1" fontAlgn="auto" hangingPunct="1">
                <a:spcBef>
                  <a:spcPts val="0"/>
                </a:spcBef>
                <a:spcAft>
                  <a:spcPts val="0"/>
                </a:spcAft>
              </a:pPr>
              <a:t>5/2/14</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B6F15528-21DE-4FAA-801E-634DDDAF4B2B}" type="slidenum">
              <a:rPr lang="en-US" smtClean="0">
                <a:solidFill>
                  <a:prstClr val="black">
                    <a:tint val="75000"/>
                  </a:prstClr>
                </a:solidFill>
                <a:latin typeface="Calibri"/>
              </a:rPr>
              <a:pPr eaLnBrk="1" fontAlgn="auto" hangingPunct="1">
                <a:spcBef>
                  <a:spcPts val="0"/>
                </a:spcBef>
                <a:spcAft>
                  <a:spcPts val="0"/>
                </a:spcAft>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5184975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1D8BD707-D9CF-40AE-B4C6-C98DA3205C09}" type="datetimeFigureOut">
              <a:rPr lang="en-US" smtClean="0">
                <a:solidFill>
                  <a:prstClr val="black">
                    <a:tint val="75000"/>
                  </a:prstClr>
                </a:solidFill>
                <a:latin typeface="Calibri"/>
              </a:rPr>
              <a:pPr eaLnBrk="1" fontAlgn="auto" hangingPunct="1">
                <a:spcBef>
                  <a:spcPts val="0"/>
                </a:spcBef>
                <a:spcAft>
                  <a:spcPts val="0"/>
                </a:spcAft>
              </a:pPr>
              <a:t>5/2/14</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B6F15528-21DE-4FAA-801E-634DDDAF4B2B}" type="slidenum">
              <a:rPr lang="en-US" smtClean="0">
                <a:solidFill>
                  <a:prstClr val="black">
                    <a:tint val="75000"/>
                  </a:prstClr>
                </a:solidFill>
                <a:latin typeface="Calibri"/>
              </a:rPr>
              <a:pPr eaLnBrk="1" fontAlgn="auto" hangingPunct="1">
                <a:spcBef>
                  <a:spcPts val="0"/>
                </a:spcBef>
                <a:spcAft>
                  <a:spcPts val="0"/>
                </a:spcAft>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68939773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1D8BD707-D9CF-40AE-B4C6-C98DA3205C09}" type="datetimeFigureOut">
              <a:rPr lang="en-US" smtClean="0">
                <a:solidFill>
                  <a:prstClr val="black">
                    <a:tint val="75000"/>
                  </a:prstClr>
                </a:solidFill>
                <a:latin typeface="Calibri"/>
              </a:rPr>
              <a:pPr eaLnBrk="1" fontAlgn="auto" hangingPunct="1">
                <a:spcBef>
                  <a:spcPts val="0"/>
                </a:spcBef>
                <a:spcAft>
                  <a:spcPts val="0"/>
                </a:spcAft>
              </a:pPr>
              <a:t>5/2/14</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B6F15528-21DE-4FAA-801E-634DDDAF4B2B}" type="slidenum">
              <a:rPr lang="en-US" smtClean="0">
                <a:solidFill>
                  <a:prstClr val="black">
                    <a:tint val="75000"/>
                  </a:prstClr>
                </a:solidFill>
                <a:latin typeface="Calibri"/>
              </a:rPr>
              <a:pPr eaLnBrk="1" fontAlgn="auto" hangingPunct="1">
                <a:spcBef>
                  <a:spcPts val="0"/>
                </a:spcBef>
                <a:spcAft>
                  <a:spcPts val="0"/>
                </a:spcAft>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3898275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jpe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5.jpeg"/><Relationship Id="rId8" Type="http://schemas.openxmlformats.org/officeDocument/2006/relationships/image" Target="../media/image6.gif"/><Relationship Id="rId9" Type="http://schemas.openxmlformats.org/officeDocument/2006/relationships/image" Target="../media/image7.png"/><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jpeg"/><Relationship Id="rId6" Type="http://schemas.openxmlformats.org/officeDocument/2006/relationships/image" Target="../media/image11.png"/><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jpeg"/><Relationship Id="rId6" Type="http://schemas.openxmlformats.org/officeDocument/2006/relationships/image" Target="../media/image12.png"/><Relationship Id="rId7" Type="http://schemas.openxmlformats.org/officeDocument/2006/relationships/image" Target="../media/image13.png"/><Relationship Id="rId8" Type="http://schemas.openxmlformats.org/officeDocument/2006/relationships/image" Target="../media/image14.png"/><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 Id="rId3"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19.emf"/><Relationship Id="rId1" Type="http://schemas.openxmlformats.org/officeDocument/2006/relationships/slideLayout" Target="../slideLayouts/slideLayout7.xml"/><Relationship Id="rId2" Type="http://schemas.openxmlformats.org/officeDocument/2006/relationships/image" Target="../media/image18.emf"/></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19.emf"/><Relationship Id="rId6" Type="http://schemas.openxmlformats.org/officeDocument/2006/relationships/image" Target="../media/image13.png"/><Relationship Id="rId1" Type="http://schemas.openxmlformats.org/officeDocument/2006/relationships/slideLayout" Target="../slideLayouts/slideLayout7.xml"/><Relationship Id="rId2" Type="http://schemas.openxmlformats.org/officeDocument/2006/relationships/image" Target="../media/image18.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4" Type="http://schemas.openxmlformats.org/officeDocument/2006/relationships/image" Target="../media/image21.png"/><Relationship Id="rId5" Type="http://schemas.openxmlformats.org/officeDocument/2006/relationships/image" Target="../media/image22.png"/><Relationship Id="rId6" Type="http://schemas.openxmlformats.org/officeDocument/2006/relationships/image" Target="../media/image23.tiff"/><Relationship Id="rId1" Type="http://schemas.microsoft.com/office/2007/relationships/media" Target="../media/media1.mov"/><Relationship Id="rId2" Type="http://schemas.openxmlformats.org/officeDocument/2006/relationships/video" Target="../media/media1.mov"/></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6.xml"/><Relationship Id="rId4" Type="http://schemas.openxmlformats.org/officeDocument/2006/relationships/notesSlide" Target="../notesSlides/notesSlide4.xml"/><Relationship Id="rId5" Type="http://schemas.openxmlformats.org/officeDocument/2006/relationships/image" Target="../media/image26.png"/><Relationship Id="rId6" Type="http://schemas.openxmlformats.org/officeDocument/2006/relationships/image" Target="../media/image27.png"/><Relationship Id="rId1" Type="http://schemas.microsoft.com/office/2007/relationships/media" Target="../media/media2.m4v"/><Relationship Id="rId2" Type="http://schemas.openxmlformats.org/officeDocument/2006/relationships/video" Target="../media/media2.m4v"/></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image" Target="../media/image29.tiff"/><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0.emf"/></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21.png"/><Relationship Id="rId1" Type="http://schemas.microsoft.com/office/2007/relationships/media" Target="../media/media1.mov"/><Relationship Id="rId2" Type="http://schemas.openxmlformats.org/officeDocument/2006/relationships/video" Target="../media/media1.mov"/></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openxmlformats.org/officeDocument/2006/relationships/image" Target="../media/image32.jpeg"/><Relationship Id="rId4" Type="http://schemas.openxmlformats.org/officeDocument/2006/relationships/image" Target="../media/image31.png"/><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32.jpeg"/></Relationships>
</file>

<file path=ppt/slides/_rels/slide22.xml.rels><?xml version="1.0" encoding="UTF-8" standalone="yes"?>
<Relationships xmlns="http://schemas.openxmlformats.org/package/2006/relationships"><Relationship Id="rId3" Type="http://schemas.openxmlformats.org/officeDocument/2006/relationships/image" Target="../media/image32.jpeg"/><Relationship Id="rId4" Type="http://schemas.openxmlformats.org/officeDocument/2006/relationships/image" Target="../media/image33.png"/><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0.e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0.emf"/><Relationship Id="rId3" Type="http://schemas.openxmlformats.org/officeDocument/2006/relationships/image" Target="../media/image34.e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0.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0.e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5.e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6.e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6.e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image" Target="../media/image37.emf"/></Relationships>
</file>

<file path=ppt/slides/_rels/slide31.xml.rels><?xml version="1.0" encoding="UTF-8" standalone="yes"?>
<Relationships xmlns="http://schemas.openxmlformats.org/package/2006/relationships"><Relationship Id="rId3" Type="http://schemas.openxmlformats.org/officeDocument/2006/relationships/image" Target="../media/image38.emf"/><Relationship Id="rId4" Type="http://schemas.openxmlformats.org/officeDocument/2006/relationships/image" Target="../media/image39.emf"/><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32.xml.rels><?xml version="1.0" encoding="UTF-8" standalone="yes"?>
<Relationships xmlns="http://schemas.openxmlformats.org/package/2006/relationships"><Relationship Id="rId3" Type="http://schemas.openxmlformats.org/officeDocument/2006/relationships/image" Target="../media/image40.emf"/><Relationship Id="rId4" Type="http://schemas.openxmlformats.org/officeDocument/2006/relationships/image" Target="../media/image41.emf"/><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33.xml.rels><?xml version="1.0" encoding="UTF-8" standalone="yes"?>
<Relationships xmlns="http://schemas.openxmlformats.org/package/2006/relationships"><Relationship Id="rId3" Type="http://schemas.openxmlformats.org/officeDocument/2006/relationships/image" Target="../media/image42.emf"/><Relationship Id="rId4" Type="http://schemas.openxmlformats.org/officeDocument/2006/relationships/image" Target="../media/image43.emf"/><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6.xml"/><Relationship Id="rId4" Type="http://schemas.openxmlformats.org/officeDocument/2006/relationships/notesSlide" Target="../notesSlides/notesSlide16.xml"/><Relationship Id="rId5" Type="http://schemas.openxmlformats.org/officeDocument/2006/relationships/image" Target="../media/image44.png"/><Relationship Id="rId1" Type="http://schemas.microsoft.com/office/2007/relationships/media" Target="file://localhost/Users/shane/Documents/talks/texfiles/Movies_for_linking/May_7_plus_255_hrs_trim.mov" TargetMode="External"/><Relationship Id="rId2" Type="http://schemas.openxmlformats.org/officeDocument/2006/relationships/video" Target="file://localhost/Users/shane/Documents/talks/texfiles/Movies_for_linking/May_7_plus_255_hrs_trim.mov"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5.emf"/></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6.xml"/><Relationship Id="rId4" Type="http://schemas.openxmlformats.org/officeDocument/2006/relationships/notesSlide" Target="../notesSlides/notesSlide17.xml"/><Relationship Id="rId5" Type="http://schemas.openxmlformats.org/officeDocument/2006/relationships/image" Target="../media/image46.png"/><Relationship Id="rId1" Type="http://schemas.microsoft.com/office/2007/relationships/media" Target="file://localhost/Users/shane/Documents/talks/texfiles/Movies_for_linking/3D_LCS.mov" TargetMode="External"/><Relationship Id="rId2" Type="http://schemas.openxmlformats.org/officeDocument/2006/relationships/video" Target="file://localhost/Users/shane/Documents/talks/texfiles/Movies_for_linking/3D_LCS.mov" TargetMode="External"/></Relationships>
</file>

<file path=ppt/slides/_rels/slide37.xml.rels><?xml version="1.0" encoding="UTF-8" standalone="yes"?>
<Relationships xmlns="http://schemas.openxmlformats.org/package/2006/relationships"><Relationship Id="rId3" Type="http://schemas.microsoft.com/office/2007/relationships/media" Target="file://localhost/Users/shane/Desktop/NCERA%202012%20Oct%20Ft%20Lauderdale/ocean_eddies_meso_movie.mov" TargetMode="External"/><Relationship Id="rId4" Type="http://schemas.openxmlformats.org/officeDocument/2006/relationships/video" Target="file://localhost/Users/shane/Desktop/NCERA%202012%20Oct%20Ft%20Lauderdale/ocean_eddies_meso_movie.mov" TargetMode="External"/><Relationship Id="rId5" Type="http://schemas.openxmlformats.org/officeDocument/2006/relationships/slideLayout" Target="../slideLayouts/slideLayout7.xml"/><Relationship Id="rId6" Type="http://schemas.openxmlformats.org/officeDocument/2006/relationships/image" Target="../media/image47.png"/><Relationship Id="rId7" Type="http://schemas.openxmlformats.org/officeDocument/2006/relationships/image" Target="../media/image48.png"/><Relationship Id="rId1" Type="http://schemas.microsoft.com/office/2007/relationships/media" Target="file://localhost/Users/shane/Desktop/NCERA%202012%20Oct%20Ft%20Lauderdale/Andrea_33_119_crop.mov" TargetMode="External"/><Relationship Id="rId2" Type="http://schemas.openxmlformats.org/officeDocument/2006/relationships/video" Target="file://localhost/Users/shane/Desktop/NCERA%202012%20Oct%20Ft%20Lauderdale/Andrea_33_119_crop.mov"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4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0.em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1.em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2.emf"/></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3.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54.jpg"/><Relationship Id="rId3" Type="http://schemas.openxmlformats.org/officeDocument/2006/relationships/image" Target="../media/image55.emf"/></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4.xml"/><Relationship Id="rId4" Type="http://schemas.openxmlformats.org/officeDocument/2006/relationships/image" Target="../media/image56.png"/><Relationship Id="rId5" Type="http://schemas.openxmlformats.org/officeDocument/2006/relationships/image" Target="../media/image57.tiff"/><Relationship Id="rId6" Type="http://schemas.openxmlformats.org/officeDocument/2006/relationships/image" Target="../media/image58.tiff"/><Relationship Id="rId7" Type="http://schemas.openxmlformats.org/officeDocument/2006/relationships/image" Target="../media/image55.emf"/><Relationship Id="rId1" Type="http://schemas.microsoft.com/office/2007/relationships/media" Target="../media/media3.wmv"/><Relationship Id="rId2" Type="http://schemas.openxmlformats.org/officeDocument/2006/relationships/video" Target="../media/media3.wmv"/></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35.xml"/><Relationship Id="rId4" Type="http://schemas.openxmlformats.org/officeDocument/2006/relationships/image" Target="../media/image59.png"/><Relationship Id="rId1" Type="http://schemas.microsoft.com/office/2007/relationships/media" Target="../media/media4.wmv"/><Relationship Id="rId2" Type="http://schemas.openxmlformats.org/officeDocument/2006/relationships/video" Target="../media/media4.wmv"/></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13.xml"/><Relationship Id="rId4" Type="http://schemas.openxmlformats.org/officeDocument/2006/relationships/image" Target="../media/image60.png"/><Relationship Id="rId1" Type="http://schemas.microsoft.com/office/2007/relationships/media" Target="../media/media5.wmv"/><Relationship Id="rId2" Type="http://schemas.openxmlformats.org/officeDocument/2006/relationships/video" Target="../media/media5.wmv"/></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61.emf"/></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62.png"/><Relationship Id="rId3" Type="http://schemas.openxmlformats.org/officeDocument/2006/relationships/image" Target="../media/image63.emf"/></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24.xml"/><Relationship Id="rId4" Type="http://schemas.openxmlformats.org/officeDocument/2006/relationships/image" Target="../media/image64.jpg"/><Relationship Id="rId5" Type="http://schemas.openxmlformats.org/officeDocument/2006/relationships/image" Target="../media/image65.png"/><Relationship Id="rId6" Type="http://schemas.openxmlformats.org/officeDocument/2006/relationships/image" Target="../media/image66.jpg"/><Relationship Id="rId7" Type="http://schemas.openxmlformats.org/officeDocument/2006/relationships/image" Target="../media/image67.jpg"/><Relationship Id="rId1" Type="http://schemas.microsoft.com/office/2007/relationships/media" Target="../media/media6.wmv"/><Relationship Id="rId2" Type="http://schemas.openxmlformats.org/officeDocument/2006/relationships/video" Target="../media/media6.wmv"/></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image" Target="../media/image68.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image" Target="../media/image69.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image" Target="../media/image70.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1.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2.png"/></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73.png"/><Relationship Id="rId5" Type="http://schemas.openxmlformats.org/officeDocument/2006/relationships/image" Target="../media/image74.png"/><Relationship Id="rId6" Type="http://schemas.openxmlformats.org/officeDocument/2006/relationships/image" Target="../media/image75.png"/><Relationship Id="rId1" Type="http://schemas.microsoft.com/office/2007/relationships/media" Target="../media/media7.mp4"/><Relationship Id="rId2" Type="http://schemas.openxmlformats.org/officeDocument/2006/relationships/video" Target="../media/media7.mp4"/></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19.xml"/><Relationship Id="rId5" Type="http://schemas.openxmlformats.org/officeDocument/2006/relationships/image" Target="../media/image76.png"/><Relationship Id="rId6" Type="http://schemas.openxmlformats.org/officeDocument/2006/relationships/image" Target="../media/image77.emf"/><Relationship Id="rId1" Type="http://schemas.microsoft.com/office/2007/relationships/media" Target="../media/media8.m4v"/><Relationship Id="rId2" Type="http://schemas.openxmlformats.org/officeDocument/2006/relationships/video" Target="../media/media8.m4v"/></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8.emf"/><Relationship Id="rId3" Type="http://schemas.openxmlformats.org/officeDocument/2006/relationships/image" Target="../media/image79.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81.jpeg"/><Relationship Id="rId4" Type="http://schemas.openxmlformats.org/officeDocument/2006/relationships/image" Target="../media/image82.jpeg"/><Relationship Id="rId5" Type="http://schemas.openxmlformats.org/officeDocument/2006/relationships/image" Target="../media/image83.jpeg"/><Relationship Id="rId6" Type="http://schemas.openxmlformats.org/officeDocument/2006/relationships/image" Target="../media/image84.png"/><Relationship Id="rId7" Type="http://schemas.openxmlformats.org/officeDocument/2006/relationships/image" Target="../media/image85.jpeg"/><Relationship Id="rId1" Type="http://schemas.openxmlformats.org/officeDocument/2006/relationships/slideLayout" Target="../slideLayouts/slideLayout7.xml"/><Relationship Id="rId2" Type="http://schemas.openxmlformats.org/officeDocument/2006/relationships/image" Target="../media/image80.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6.emf"/><Relationship Id="rId3" Type="http://schemas.openxmlformats.org/officeDocument/2006/relationships/image" Target="../media/image87.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8.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image" Target="../media/image89.jpeg"/></Relationships>
</file>

<file path=ppt/slides/_rels/slide63.xml.rels><?xml version="1.0" encoding="UTF-8" standalone="yes"?>
<Relationships xmlns="http://schemas.openxmlformats.org/package/2006/relationships"><Relationship Id="rId3" Type="http://schemas.openxmlformats.org/officeDocument/2006/relationships/image" Target="../media/image33.png"/><Relationship Id="rId4" Type="http://schemas.openxmlformats.org/officeDocument/2006/relationships/image" Target="../media/image90.emf"/><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1"/>
          <p:cNvGrpSpPr>
            <a:grpSpLocks noChangeAspect="1"/>
          </p:cNvGrpSpPr>
          <p:nvPr/>
        </p:nvGrpSpPr>
        <p:grpSpPr bwMode="auto">
          <a:xfrm>
            <a:off x="976128930" y="-120637"/>
            <a:ext cx="1952257861" cy="1017966913"/>
            <a:chOff x="7543800" y="0"/>
            <a:chExt cx="1600200" cy="827088"/>
          </a:xfrm>
        </p:grpSpPr>
        <p:pic>
          <p:nvPicPr>
            <p:cNvPr id="9" name="Picture 12" descr="vt_shield_notag_bw230"/>
            <p:cNvPicPr>
              <a:picLocks noChangeAspect="1" noChangeArrowheads="1"/>
            </p:cNvPicPr>
            <p:nvPr/>
          </p:nvPicPr>
          <p:blipFill>
            <a:blip r:embed="rId3"/>
            <a:srcRect/>
            <a:stretch>
              <a:fillRect/>
            </a:stretch>
          </p:blipFill>
          <p:spPr bwMode="auto">
            <a:xfrm>
              <a:off x="7543800" y="0"/>
              <a:ext cx="1600200" cy="276927"/>
            </a:xfrm>
            <a:prstGeom prst="rect">
              <a:avLst/>
            </a:prstGeom>
            <a:noFill/>
            <a:ln w="9525">
              <a:noFill/>
              <a:miter lim="800000"/>
              <a:headEnd/>
              <a:tailEnd/>
            </a:ln>
          </p:spPr>
        </p:pic>
        <p:pic>
          <p:nvPicPr>
            <p:cNvPr id="10" name="Picture 13" descr="esm-logo-shadow-lighting-blues"/>
            <p:cNvPicPr>
              <a:picLocks noChangeAspect="1" noChangeArrowheads="1"/>
            </p:cNvPicPr>
            <p:nvPr/>
          </p:nvPicPr>
          <p:blipFill>
            <a:blip r:embed="rId4"/>
            <a:srcRect/>
            <a:stretch>
              <a:fillRect/>
            </a:stretch>
          </p:blipFill>
          <p:spPr bwMode="auto">
            <a:xfrm>
              <a:off x="8826177" y="236311"/>
              <a:ext cx="317823" cy="590777"/>
            </a:xfrm>
            <a:prstGeom prst="rect">
              <a:avLst/>
            </a:prstGeom>
            <a:noFill/>
            <a:ln w="9525">
              <a:noFill/>
              <a:miter lim="800000"/>
              <a:headEnd/>
              <a:tailEnd/>
            </a:ln>
          </p:spPr>
        </p:pic>
      </p:grpSp>
      <p:grpSp>
        <p:nvGrpSpPr>
          <p:cNvPr id="3" name="Group 14"/>
          <p:cNvGrpSpPr>
            <a:grpSpLocks noChangeAspect="1"/>
          </p:cNvGrpSpPr>
          <p:nvPr/>
        </p:nvGrpSpPr>
        <p:grpSpPr bwMode="auto">
          <a:xfrm>
            <a:off x="976128930" y="88904"/>
            <a:ext cx="1952257861" cy="1017968500"/>
            <a:chOff x="7543800" y="0"/>
            <a:chExt cx="1600200" cy="827088"/>
          </a:xfrm>
        </p:grpSpPr>
        <p:pic>
          <p:nvPicPr>
            <p:cNvPr id="12" name="Picture 15" descr="vt_shield_notag_bw230"/>
            <p:cNvPicPr>
              <a:picLocks noChangeAspect="1" noChangeArrowheads="1"/>
            </p:cNvPicPr>
            <p:nvPr/>
          </p:nvPicPr>
          <p:blipFill>
            <a:blip r:embed="rId3"/>
            <a:srcRect/>
            <a:stretch>
              <a:fillRect/>
            </a:stretch>
          </p:blipFill>
          <p:spPr bwMode="auto">
            <a:xfrm>
              <a:off x="7543800" y="0"/>
              <a:ext cx="1600200" cy="276927"/>
            </a:xfrm>
            <a:prstGeom prst="rect">
              <a:avLst/>
            </a:prstGeom>
            <a:noFill/>
            <a:ln w="9525">
              <a:noFill/>
              <a:miter lim="800000"/>
              <a:headEnd/>
              <a:tailEnd/>
            </a:ln>
          </p:spPr>
        </p:pic>
        <p:pic>
          <p:nvPicPr>
            <p:cNvPr id="13" name="Picture 16" descr="esm-logo-shadow-lighting-blues"/>
            <p:cNvPicPr>
              <a:picLocks noChangeAspect="1" noChangeArrowheads="1"/>
            </p:cNvPicPr>
            <p:nvPr/>
          </p:nvPicPr>
          <p:blipFill>
            <a:blip r:embed="rId4"/>
            <a:srcRect/>
            <a:stretch>
              <a:fillRect/>
            </a:stretch>
          </p:blipFill>
          <p:spPr bwMode="auto">
            <a:xfrm>
              <a:off x="8826177" y="236311"/>
              <a:ext cx="317823" cy="590777"/>
            </a:xfrm>
            <a:prstGeom prst="rect">
              <a:avLst/>
            </a:prstGeom>
            <a:noFill/>
            <a:ln w="9525">
              <a:noFill/>
              <a:miter lim="800000"/>
              <a:headEnd/>
              <a:tailEnd/>
            </a:ln>
          </p:spPr>
        </p:pic>
      </p:grpSp>
      <p:sp>
        <p:nvSpPr>
          <p:cNvPr id="7" name="Text Box 33"/>
          <p:cNvSpPr txBox="1">
            <a:spLocks noChangeArrowheads="1"/>
          </p:cNvSpPr>
          <p:nvPr/>
        </p:nvSpPr>
        <p:spPr bwMode="auto">
          <a:xfrm>
            <a:off x="0" y="228603"/>
            <a:ext cx="9144000" cy="3293005"/>
          </a:xfrm>
          <a:prstGeom prst="rect">
            <a:avLst/>
          </a:prstGeom>
          <a:noFill/>
          <a:ln w="9525">
            <a:noFill/>
            <a:miter lim="800000"/>
            <a:headEnd/>
            <a:tailEnd/>
          </a:ln>
        </p:spPr>
        <p:txBody>
          <a:bodyPr wrap="square" lIns="91238" tIns="45619" rIns="91238" bIns="45619">
            <a:prstTxWarp prst="textNoShape">
              <a:avLst/>
            </a:prstTxWarp>
            <a:spAutoFit/>
          </a:bodyPr>
          <a:lstStyle/>
          <a:p>
            <a:pPr>
              <a:spcBef>
                <a:spcPts val="0"/>
              </a:spcBef>
            </a:pPr>
            <a:r>
              <a:rPr lang="en-US" sz="3200" b="1" dirty="0" smtClean="0">
                <a:solidFill>
                  <a:srgbClr val="19002F"/>
                </a:solidFill>
                <a:latin typeface="Helvetica" charset="0"/>
              </a:rPr>
              <a:t>Atmospheric coherent structures and aerobiological invasions</a:t>
            </a:r>
          </a:p>
          <a:p>
            <a:pPr>
              <a:spcBef>
                <a:spcPts val="0"/>
              </a:spcBef>
            </a:pPr>
            <a:endParaRPr lang="en-US" sz="1600" b="1" dirty="0" smtClean="0">
              <a:solidFill>
                <a:srgbClr val="19002F"/>
              </a:solidFill>
              <a:latin typeface="Helvetica" charset="0"/>
            </a:endParaRPr>
          </a:p>
          <a:p>
            <a:pPr>
              <a:spcBef>
                <a:spcPts val="0"/>
              </a:spcBef>
            </a:pPr>
            <a:r>
              <a:rPr lang="en-US" sz="2800" b="1" dirty="0" smtClean="0">
                <a:solidFill>
                  <a:srgbClr val="19002F"/>
                </a:solidFill>
                <a:latin typeface="Helvetica" charset="0"/>
              </a:rPr>
              <a:t>Shane Ross</a:t>
            </a:r>
            <a:endParaRPr lang="en-US" sz="2000" b="1" dirty="0" smtClean="0">
              <a:solidFill>
                <a:srgbClr val="19002F"/>
              </a:solidFill>
              <a:latin typeface="Helvetica" charset="0"/>
            </a:endParaRPr>
          </a:p>
          <a:p>
            <a:pPr>
              <a:spcBef>
                <a:spcPts val="0"/>
              </a:spcBef>
            </a:pPr>
            <a:endParaRPr lang="en-US" sz="2000" b="1" dirty="0" smtClean="0">
              <a:solidFill>
                <a:srgbClr val="19002F"/>
              </a:solidFill>
              <a:latin typeface="Helvetica" charset="0"/>
            </a:endParaRPr>
          </a:p>
          <a:p>
            <a:pPr>
              <a:spcBef>
                <a:spcPts val="0"/>
              </a:spcBef>
            </a:pPr>
            <a:r>
              <a:rPr lang="en-US" sz="2000" b="1" dirty="0" smtClean="0">
                <a:solidFill>
                  <a:srgbClr val="19002F"/>
                </a:solidFill>
                <a:latin typeface="Helvetica" charset="0"/>
              </a:rPr>
              <a:t>Joint with Amir </a:t>
            </a:r>
            <a:r>
              <a:rPr lang="en-US" sz="2000" b="1" dirty="0" err="1" smtClean="0">
                <a:solidFill>
                  <a:srgbClr val="19002F"/>
                </a:solidFill>
                <a:latin typeface="Helvetica" charset="0"/>
              </a:rPr>
              <a:t>BozorgMagham</a:t>
            </a:r>
            <a:r>
              <a:rPr lang="en-US" sz="2000" b="1" dirty="0" smtClean="0">
                <a:solidFill>
                  <a:srgbClr val="19002F"/>
                </a:solidFill>
                <a:latin typeface="Helvetica" charset="0"/>
              </a:rPr>
              <a:t>, </a:t>
            </a:r>
            <a:r>
              <a:rPr lang="en-US" sz="2000" b="1" dirty="0">
                <a:solidFill>
                  <a:srgbClr val="19002F"/>
                </a:solidFill>
                <a:latin typeface="Helvetica" charset="0"/>
              </a:rPr>
              <a:t>Phanindra </a:t>
            </a:r>
            <a:r>
              <a:rPr lang="en-US" sz="2000" b="1" dirty="0" err="1">
                <a:solidFill>
                  <a:srgbClr val="19002F"/>
                </a:solidFill>
                <a:latin typeface="Helvetica" charset="0"/>
              </a:rPr>
              <a:t>Tallapragada</a:t>
            </a:r>
            <a:r>
              <a:rPr lang="en-US" sz="2000" b="1" dirty="0">
                <a:solidFill>
                  <a:srgbClr val="19002F"/>
                </a:solidFill>
                <a:latin typeface="Helvetica" charset="0"/>
              </a:rPr>
              <a:t>, </a:t>
            </a:r>
            <a:endParaRPr lang="en-US" sz="2000" b="1" dirty="0" smtClean="0">
              <a:solidFill>
                <a:srgbClr val="19002F"/>
              </a:solidFill>
              <a:latin typeface="Helvetica" charset="0"/>
            </a:endParaRPr>
          </a:p>
          <a:p>
            <a:pPr>
              <a:spcBef>
                <a:spcPts val="0"/>
              </a:spcBef>
            </a:pPr>
            <a:r>
              <a:rPr lang="en-US" sz="2000" b="1" dirty="0" err="1" smtClean="0">
                <a:solidFill>
                  <a:srgbClr val="19002F"/>
                </a:solidFill>
                <a:latin typeface="Helvetica" charset="0"/>
              </a:rPr>
              <a:t>Binbin</a:t>
            </a:r>
            <a:r>
              <a:rPr lang="en-US" sz="2000" b="1" dirty="0" smtClean="0">
                <a:solidFill>
                  <a:srgbClr val="19002F"/>
                </a:solidFill>
                <a:latin typeface="Helvetica" charset="0"/>
              </a:rPr>
              <a:t> Lin, A.J. </a:t>
            </a:r>
            <a:r>
              <a:rPr lang="en-US" sz="2000" b="1" dirty="0" err="1" smtClean="0">
                <a:solidFill>
                  <a:srgbClr val="19002F"/>
                </a:solidFill>
                <a:latin typeface="Helvetica" charset="0"/>
              </a:rPr>
              <a:t>Prussin</a:t>
            </a:r>
            <a:r>
              <a:rPr lang="en-US" sz="2000" b="1" dirty="0" smtClean="0">
                <a:solidFill>
                  <a:srgbClr val="19002F"/>
                </a:solidFill>
                <a:latin typeface="Helvetica" charset="0"/>
              </a:rPr>
              <a:t>, David Schmale</a:t>
            </a:r>
          </a:p>
          <a:p>
            <a:pPr>
              <a:spcBef>
                <a:spcPts val="0"/>
              </a:spcBef>
            </a:pPr>
            <a:endParaRPr lang="en-US" sz="2000" b="1" dirty="0">
              <a:solidFill>
                <a:srgbClr val="19002F"/>
              </a:solidFill>
              <a:latin typeface="Helvetica" charset="0"/>
            </a:endParaRPr>
          </a:p>
          <a:p>
            <a:pPr>
              <a:spcBef>
                <a:spcPts val="0"/>
              </a:spcBef>
            </a:pPr>
            <a:r>
              <a:rPr lang="en-US" sz="2000" dirty="0" smtClean="0">
                <a:solidFill>
                  <a:srgbClr val="19002F"/>
                </a:solidFill>
                <a:latin typeface="Helvetica" charset="0"/>
              </a:rPr>
              <a:t>Virginia Tech, Department of Engineering Science and Mechanics</a:t>
            </a:r>
          </a:p>
        </p:txBody>
      </p:sp>
      <p:pic>
        <p:nvPicPr>
          <p:cNvPr id="17" name="Picture 16" descr="MultiSTEPS logo draft.png"/>
          <p:cNvPicPr>
            <a:picLocks noChangeAspect="1"/>
          </p:cNvPicPr>
          <p:nvPr/>
        </p:nvPicPr>
        <p:blipFill>
          <a:blip r:embed="rId5"/>
          <a:stretch>
            <a:fillRect/>
          </a:stretch>
        </p:blipFill>
        <p:spPr>
          <a:xfrm>
            <a:off x="762000" y="4927653"/>
            <a:ext cx="1828800" cy="1218566"/>
          </a:xfrm>
          <a:prstGeom prst="rect">
            <a:avLst/>
          </a:prstGeom>
        </p:spPr>
      </p:pic>
      <p:pic>
        <p:nvPicPr>
          <p:cNvPr id="19" name="Picture 1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33600" y="4191000"/>
            <a:ext cx="2109669" cy="499829"/>
          </a:xfrm>
          <a:prstGeom prst="rect">
            <a:avLst/>
          </a:prstGeom>
        </p:spPr>
      </p:pic>
      <p:pic>
        <p:nvPicPr>
          <p:cNvPr id="20" name="Picture 19" descr="ESM logo white.jpg"/>
          <p:cNvPicPr>
            <a:picLocks noChangeAspect="1"/>
          </p:cNvPicPr>
          <p:nvPr/>
        </p:nvPicPr>
        <p:blipFill>
          <a:blip r:embed="rId7"/>
          <a:srcRect/>
          <a:stretch>
            <a:fillRect/>
          </a:stretch>
        </p:blipFill>
        <p:spPr bwMode="auto">
          <a:xfrm>
            <a:off x="1295400" y="4114800"/>
            <a:ext cx="649101" cy="649101"/>
          </a:xfrm>
          <a:prstGeom prst="rect">
            <a:avLst/>
          </a:prstGeom>
          <a:noFill/>
          <a:ln w="9525">
            <a:noFill/>
            <a:miter lim="800000"/>
            <a:headEnd/>
            <a:tailEnd/>
          </a:ln>
        </p:spPr>
      </p:pic>
      <p:pic>
        <p:nvPicPr>
          <p:cNvPr id="24" name="Picture 2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743200" y="4876800"/>
            <a:ext cx="865909" cy="871125"/>
          </a:xfrm>
          <a:prstGeom prst="rect">
            <a:avLst/>
          </a:prstGeom>
        </p:spPr>
      </p:pic>
      <p:pic>
        <p:nvPicPr>
          <p:cNvPr id="4" name="Picture 3" descr="Screen Shot 2014-01-28 at 11.36.00 PM.p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00600" y="4038600"/>
            <a:ext cx="4038600" cy="2389814"/>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p:cNvPicPr>
            <a:picLocks noChangeAspect="1"/>
          </p:cNvPicPr>
          <p:nvPr/>
        </p:nvPicPr>
        <p:blipFill>
          <a:blip r:embed="rId3"/>
          <a:stretch>
            <a:fillRect/>
          </a:stretch>
        </p:blipFill>
        <p:spPr>
          <a:xfrm>
            <a:off x="0" y="4343400"/>
            <a:ext cx="3352799" cy="2514600"/>
          </a:xfrm>
          <a:prstGeom prst="rect">
            <a:avLst/>
          </a:prstGeom>
        </p:spPr>
      </p:pic>
      <p:sp>
        <p:nvSpPr>
          <p:cNvPr id="32770" name="Rectangle 4"/>
          <p:cNvSpPr>
            <a:spLocks noChangeArrowheads="1"/>
          </p:cNvSpPr>
          <p:nvPr/>
        </p:nvSpPr>
        <p:spPr bwMode="auto">
          <a:xfrm>
            <a:off x="8028161" y="3220872"/>
            <a:ext cx="980908" cy="246221"/>
          </a:xfrm>
          <a:prstGeom prst="rect">
            <a:avLst/>
          </a:prstGeom>
          <a:noFill/>
          <a:ln w="9525">
            <a:noFill/>
            <a:miter lim="800000"/>
            <a:headEnd/>
            <a:tailEnd/>
          </a:ln>
        </p:spPr>
        <p:txBody>
          <a:bodyPr wrap="square" lIns="91162" tIns="45583" rIns="91162" bIns="45583">
            <a:prstTxWarp prst="textNoShape">
              <a:avLst/>
            </a:prstTxWarp>
            <a:spAutoFit/>
          </a:bodyPr>
          <a:lstStyle/>
          <a:p>
            <a:pPr>
              <a:buFont typeface="Wingdings" charset="2"/>
              <a:buNone/>
            </a:pPr>
            <a:r>
              <a:rPr lang="en-US" sz="1000" b="1" dirty="0">
                <a:solidFill>
                  <a:schemeClr val="bg1"/>
                </a:solidFill>
                <a:latin typeface="Calibri" charset="0"/>
              </a:rPr>
              <a:t>Coastal flow</a:t>
            </a:r>
          </a:p>
        </p:txBody>
      </p:sp>
      <p:sp>
        <p:nvSpPr>
          <p:cNvPr id="7" name="Rectangle 6"/>
          <p:cNvSpPr/>
          <p:nvPr/>
        </p:nvSpPr>
        <p:spPr bwMode="auto">
          <a:xfrm>
            <a:off x="533400" y="340895"/>
            <a:ext cx="7620000" cy="802105"/>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162" tIns="45583" rIns="91162" bIns="45583" numCol="1" rtlCol="0" anchor="ctr" anchorCtr="0" compatLnSpc="1">
            <a:prstTxWarp prst="textNoShape">
              <a:avLst/>
            </a:prstTxWarp>
          </a:bodyPr>
          <a:lstStyle/>
          <a:p>
            <a:pPr defTabSz="911625"/>
            <a:endParaRPr lang="en-US" dirty="0"/>
          </a:p>
        </p:txBody>
      </p:sp>
      <p:sp>
        <p:nvSpPr>
          <p:cNvPr id="6" name="Rectangle 4"/>
          <p:cNvSpPr txBox="1">
            <a:spLocks noChangeArrowheads="1"/>
          </p:cNvSpPr>
          <p:nvPr/>
        </p:nvSpPr>
        <p:spPr bwMode="auto">
          <a:xfrm>
            <a:off x="0" y="0"/>
            <a:ext cx="9144000" cy="685800"/>
          </a:xfrm>
          <a:prstGeom prst="rect">
            <a:avLst/>
          </a:prstGeom>
          <a:noFill/>
          <a:ln w="9525">
            <a:noFill/>
            <a:miter lim="800000"/>
            <a:headEnd/>
            <a:tailEnd/>
          </a:ln>
        </p:spPr>
        <p:txBody>
          <a:bodyPr vert="horz" wrap="square" lIns="91162" tIns="45583" rIns="91162" bIns="45583" numCol="1" anchor="ctr" anchorCtr="0" compatLnSpc="1">
            <a:prstTxWarp prst="textNoShape">
              <a:avLst/>
            </a:prstTxWarp>
          </a:bodyPr>
          <a:lstStyle/>
          <a:p>
            <a:pPr defTabSz="911625" eaLnBrk="1" hangingPunct="1">
              <a:defRPr/>
            </a:pPr>
            <a:r>
              <a:rPr lang="en-US" sz="3200" b="1" kern="0" dirty="0" smtClean="0">
                <a:solidFill>
                  <a:schemeClr val="accent1">
                    <a:lumMod val="25000"/>
                  </a:schemeClr>
                </a:solidFill>
                <a:latin typeface="Helvetica" charset="0"/>
                <a:ea typeface="ＭＳ Ｐゴシック" charset="-128"/>
                <a:cs typeface="ＭＳ Ｐゴシック" charset="-128"/>
              </a:rPr>
              <a:t>Invasive species riding the atmosphere</a:t>
            </a:r>
          </a:p>
        </p:txBody>
      </p:sp>
      <p:pic>
        <p:nvPicPr>
          <p:cNvPr id="11" name="Picture 10"/>
          <p:cNvPicPr>
            <a:picLocks noChangeAspect="1"/>
          </p:cNvPicPr>
          <p:nvPr/>
        </p:nvPicPr>
        <p:blipFill>
          <a:blip r:embed="rId4"/>
          <a:stretch>
            <a:fillRect/>
          </a:stretch>
        </p:blipFill>
        <p:spPr>
          <a:xfrm>
            <a:off x="-91024" y="838200"/>
            <a:ext cx="5793607" cy="3581400"/>
          </a:xfrm>
          <a:prstGeom prst="rect">
            <a:avLst/>
          </a:prstGeom>
        </p:spPr>
      </p:pic>
      <p:pic>
        <p:nvPicPr>
          <p:cNvPr id="12" name="Picture 9" descr="isard-2005-figure"/>
          <p:cNvPicPr>
            <a:picLocks noChangeAspect="1" noChangeArrowheads="1"/>
          </p:cNvPicPr>
          <p:nvPr/>
        </p:nvPicPr>
        <p:blipFill>
          <a:blip r:embed="rId5"/>
          <a:srcRect/>
          <a:stretch>
            <a:fillRect/>
          </a:stretch>
        </p:blipFill>
        <p:spPr bwMode="auto">
          <a:xfrm>
            <a:off x="5410200" y="838200"/>
            <a:ext cx="3733800" cy="3200400"/>
          </a:xfrm>
          <a:prstGeom prst="rect">
            <a:avLst/>
          </a:prstGeom>
          <a:noFill/>
        </p:spPr>
      </p:pic>
      <p:sp>
        <p:nvSpPr>
          <p:cNvPr id="13" name="Title 1"/>
          <p:cNvSpPr txBox="1">
            <a:spLocks/>
          </p:cNvSpPr>
          <p:nvPr/>
        </p:nvSpPr>
        <p:spPr bwMode="auto">
          <a:xfrm>
            <a:off x="2362200" y="1219200"/>
            <a:ext cx="3048000" cy="1752600"/>
          </a:xfrm>
          <a:prstGeom prst="rect">
            <a:avLst/>
          </a:prstGeom>
          <a:noFill/>
          <a:ln w="9525">
            <a:noFill/>
            <a:miter lim="800000"/>
            <a:headEnd/>
            <a:tailEnd/>
          </a:ln>
        </p:spPr>
        <p:txBody>
          <a:bodyPr vert="horz" wrap="square" lIns="91162" tIns="45583" rIns="91162" bIns="45583" numCol="1" anchor="ctr" anchorCtr="0" compatLnSpc="1">
            <a:prstTxWarp prst="textNoShape">
              <a:avLst/>
            </a:prstTxWarp>
          </a:bodyPr>
          <a:lstStyle/>
          <a:p>
            <a:pPr lvl="0" algn="l">
              <a:defRPr/>
            </a:pPr>
            <a:r>
              <a:rPr lang="en-US" b="1" kern="0" dirty="0" smtClean="0">
                <a:solidFill>
                  <a:schemeClr val="bg1"/>
                </a:solidFill>
                <a:latin typeface="Calibri"/>
                <a:ea typeface="ＭＳ Ｐゴシック" charset="-128"/>
                <a:cs typeface="ＭＳ Ｐゴシック" charset="-128"/>
              </a:rPr>
              <a:t>Hurricane Ivan (2004)</a:t>
            </a:r>
          </a:p>
          <a:p>
            <a:pPr lvl="0" algn="l">
              <a:defRPr/>
            </a:pPr>
            <a:r>
              <a:rPr lang="en-US" b="1" kern="0" dirty="0" smtClean="0">
                <a:solidFill>
                  <a:schemeClr val="bg1"/>
                </a:solidFill>
                <a:latin typeface="Calibri"/>
                <a:ea typeface="ＭＳ Ｐゴシック" charset="-128"/>
                <a:cs typeface="ＭＳ Ｐゴシック" charset="-128"/>
              </a:rPr>
              <a:t>brought new crop disease (soybean rust) to U.S.</a:t>
            </a:r>
          </a:p>
        </p:txBody>
      </p:sp>
      <p:sp>
        <p:nvSpPr>
          <p:cNvPr id="15" name="Title 1"/>
          <p:cNvSpPr txBox="1">
            <a:spLocks/>
          </p:cNvSpPr>
          <p:nvPr/>
        </p:nvSpPr>
        <p:spPr bwMode="auto">
          <a:xfrm>
            <a:off x="5715000" y="3810000"/>
            <a:ext cx="3429000" cy="762000"/>
          </a:xfrm>
          <a:prstGeom prst="rect">
            <a:avLst/>
          </a:prstGeom>
          <a:noFill/>
          <a:ln w="9525">
            <a:noFill/>
            <a:miter lim="800000"/>
            <a:headEnd/>
            <a:tailEnd/>
          </a:ln>
        </p:spPr>
        <p:txBody>
          <a:bodyPr vert="horz" wrap="square" lIns="91162" tIns="45583" rIns="91162" bIns="45583" numCol="1" anchor="ctr" anchorCtr="0" compatLnSpc="1">
            <a:prstTxWarp prst="textNoShape">
              <a:avLst/>
            </a:prstTxWarp>
          </a:bodyPr>
          <a:lstStyle/>
          <a:p>
            <a:pPr lvl="0" algn="l">
              <a:defRPr/>
            </a:pPr>
            <a:r>
              <a:rPr lang="en-US" b="1" kern="0" dirty="0" smtClean="0">
                <a:solidFill>
                  <a:schemeClr val="accent1">
                    <a:lumMod val="25000"/>
                  </a:schemeClr>
                </a:solidFill>
                <a:latin typeface="Calibri"/>
                <a:ea typeface="ＭＳ Ｐゴシック" charset="-128"/>
                <a:cs typeface="ＭＳ Ｐゴシック" charset="-128"/>
              </a:rPr>
              <a:t>Red=infected US regions</a:t>
            </a:r>
            <a:endParaRPr lang="en-US" b="1" kern="0" dirty="0">
              <a:solidFill>
                <a:schemeClr val="accent1">
                  <a:lumMod val="25000"/>
                </a:schemeClr>
              </a:solidFill>
              <a:latin typeface="Calibri"/>
              <a:ea typeface="ＭＳ Ｐゴシック" charset="-128"/>
              <a:cs typeface="ＭＳ Ｐゴシック" charset="-128"/>
            </a:endParaRPr>
          </a:p>
        </p:txBody>
      </p:sp>
      <p:sp>
        <p:nvSpPr>
          <p:cNvPr id="17" name="Title 1"/>
          <p:cNvSpPr txBox="1">
            <a:spLocks/>
          </p:cNvSpPr>
          <p:nvPr/>
        </p:nvSpPr>
        <p:spPr bwMode="auto">
          <a:xfrm>
            <a:off x="0" y="3124200"/>
            <a:ext cx="2971800" cy="1752600"/>
          </a:xfrm>
          <a:prstGeom prst="rect">
            <a:avLst/>
          </a:prstGeom>
          <a:noFill/>
          <a:ln w="9525">
            <a:noFill/>
            <a:miter lim="800000"/>
            <a:headEnd/>
            <a:tailEnd/>
          </a:ln>
        </p:spPr>
        <p:txBody>
          <a:bodyPr vert="horz" wrap="square" lIns="91162" tIns="45583" rIns="91162" bIns="45583" numCol="1" anchor="ctr" anchorCtr="0" compatLnSpc="1">
            <a:prstTxWarp prst="textNoShape">
              <a:avLst/>
            </a:prstTxWarp>
          </a:bodyPr>
          <a:lstStyle/>
          <a:p>
            <a:pPr lvl="0" algn="l">
              <a:defRPr/>
            </a:pPr>
            <a:r>
              <a:rPr lang="en-US" b="1" kern="0" dirty="0" smtClean="0">
                <a:solidFill>
                  <a:schemeClr val="bg1"/>
                </a:solidFill>
                <a:latin typeface="Calibri"/>
                <a:ea typeface="ＭＳ Ｐゴシック" charset="-128"/>
                <a:cs typeface="ＭＳ Ｐゴシック" charset="-128"/>
              </a:rPr>
              <a:t>From Rio Cauca region of Colombia</a:t>
            </a:r>
          </a:p>
        </p:txBody>
      </p:sp>
      <p:sp>
        <p:nvSpPr>
          <p:cNvPr id="21" name="Rectangle 20"/>
          <p:cNvSpPr/>
          <p:nvPr/>
        </p:nvSpPr>
        <p:spPr>
          <a:xfrm>
            <a:off x="7992034" y="990601"/>
            <a:ext cx="887293" cy="457390"/>
          </a:xfrm>
          <a:prstGeom prst="rect">
            <a:avLst/>
          </a:prstGeom>
        </p:spPr>
        <p:txBody>
          <a:bodyPr wrap="none" lIns="91162" tIns="45583" rIns="91162" bIns="45583">
            <a:spAutoFit/>
          </a:bodyPr>
          <a:lstStyle/>
          <a:p>
            <a:r>
              <a:rPr lang="en-US" b="1" kern="0" dirty="0" smtClean="0">
                <a:solidFill>
                  <a:schemeClr val="tx2"/>
                </a:solidFill>
                <a:latin typeface="Helvetica" charset="0"/>
                <a:ea typeface="ＭＳ Ｐゴシック" charset="-128"/>
                <a:cs typeface="ＭＳ Ｐゴシック" charset="-128"/>
              </a:rPr>
              <a:t>2004</a:t>
            </a:r>
            <a:endParaRPr lang="en-US" dirty="0"/>
          </a:p>
        </p:txBody>
      </p:sp>
      <p:pic>
        <p:nvPicPr>
          <p:cNvPr id="14" name="Picture 13"/>
          <p:cNvPicPr>
            <a:picLocks noChangeAspect="1"/>
          </p:cNvPicPr>
          <p:nvPr/>
        </p:nvPicPr>
        <p:blipFill>
          <a:blip r:embed="rId6"/>
          <a:stretch>
            <a:fillRect/>
          </a:stretch>
        </p:blipFill>
        <p:spPr>
          <a:xfrm>
            <a:off x="4343400" y="3886200"/>
            <a:ext cx="2409237" cy="3613856"/>
          </a:xfrm>
          <a:prstGeom prst="rect">
            <a:avLst/>
          </a:prstGeom>
          <a:scene3d>
            <a:camera prst="orthographicFront">
              <a:rot lat="0" lon="0" rev="5400000"/>
            </a:camera>
            <a:lightRig rig="threePt" dir="t"/>
          </a:scene3d>
        </p:spPr>
      </p:pic>
      <p:sp>
        <p:nvSpPr>
          <p:cNvPr id="16" name="Rectangle 15"/>
          <p:cNvSpPr/>
          <p:nvPr/>
        </p:nvSpPr>
        <p:spPr bwMode="auto">
          <a:xfrm>
            <a:off x="8077205" y="685800"/>
            <a:ext cx="1066795" cy="7620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238" tIns="45619" rIns="91238" bIns="45619" numCol="1" rtlCol="0" anchor="ctr" anchorCtr="0" compatLnSpc="1">
            <a:prstTxWarp prst="textNoShape">
              <a:avLst/>
            </a:prstTxWarp>
          </a:bodyPr>
          <a:lstStyle/>
          <a:p>
            <a:pPr defTabSz="912370"/>
            <a:endParaRPr lang="en-US" dirty="0"/>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p:cNvPicPr>
            <a:picLocks noChangeAspect="1"/>
          </p:cNvPicPr>
          <p:nvPr/>
        </p:nvPicPr>
        <p:blipFill>
          <a:blip r:embed="rId3"/>
          <a:stretch>
            <a:fillRect/>
          </a:stretch>
        </p:blipFill>
        <p:spPr>
          <a:xfrm>
            <a:off x="0" y="4343400"/>
            <a:ext cx="3352799" cy="2514600"/>
          </a:xfrm>
          <a:prstGeom prst="rect">
            <a:avLst/>
          </a:prstGeom>
        </p:spPr>
      </p:pic>
      <p:sp>
        <p:nvSpPr>
          <p:cNvPr id="32770" name="Rectangle 4"/>
          <p:cNvSpPr>
            <a:spLocks noChangeArrowheads="1"/>
          </p:cNvSpPr>
          <p:nvPr/>
        </p:nvSpPr>
        <p:spPr bwMode="auto">
          <a:xfrm>
            <a:off x="8028161" y="3220872"/>
            <a:ext cx="980908" cy="246221"/>
          </a:xfrm>
          <a:prstGeom prst="rect">
            <a:avLst/>
          </a:prstGeom>
          <a:noFill/>
          <a:ln w="9525">
            <a:noFill/>
            <a:miter lim="800000"/>
            <a:headEnd/>
            <a:tailEnd/>
          </a:ln>
        </p:spPr>
        <p:txBody>
          <a:bodyPr wrap="square" lIns="91162" tIns="45583" rIns="91162" bIns="45583">
            <a:prstTxWarp prst="textNoShape">
              <a:avLst/>
            </a:prstTxWarp>
            <a:spAutoFit/>
          </a:bodyPr>
          <a:lstStyle/>
          <a:p>
            <a:pPr>
              <a:buFont typeface="Wingdings" charset="2"/>
              <a:buNone/>
            </a:pPr>
            <a:r>
              <a:rPr lang="en-US" sz="1000" b="1" dirty="0">
                <a:solidFill>
                  <a:schemeClr val="bg1"/>
                </a:solidFill>
                <a:latin typeface="Calibri" charset="0"/>
              </a:rPr>
              <a:t>Coastal flow</a:t>
            </a:r>
          </a:p>
        </p:txBody>
      </p:sp>
      <p:sp>
        <p:nvSpPr>
          <p:cNvPr id="7" name="Rectangle 6"/>
          <p:cNvSpPr/>
          <p:nvPr/>
        </p:nvSpPr>
        <p:spPr bwMode="auto">
          <a:xfrm>
            <a:off x="533400" y="340895"/>
            <a:ext cx="7620000" cy="802105"/>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162" tIns="45583" rIns="91162" bIns="45583" numCol="1" rtlCol="0" anchor="ctr" anchorCtr="0" compatLnSpc="1">
            <a:prstTxWarp prst="textNoShape">
              <a:avLst/>
            </a:prstTxWarp>
          </a:bodyPr>
          <a:lstStyle/>
          <a:p>
            <a:pPr defTabSz="911625"/>
            <a:endParaRPr lang="en-US" dirty="0"/>
          </a:p>
        </p:txBody>
      </p:sp>
      <p:sp>
        <p:nvSpPr>
          <p:cNvPr id="6" name="Rectangle 4"/>
          <p:cNvSpPr txBox="1">
            <a:spLocks noChangeArrowheads="1"/>
          </p:cNvSpPr>
          <p:nvPr/>
        </p:nvSpPr>
        <p:spPr bwMode="auto">
          <a:xfrm>
            <a:off x="0" y="0"/>
            <a:ext cx="9144000" cy="685800"/>
          </a:xfrm>
          <a:prstGeom prst="rect">
            <a:avLst/>
          </a:prstGeom>
          <a:noFill/>
          <a:ln w="9525">
            <a:noFill/>
            <a:miter lim="800000"/>
            <a:headEnd/>
            <a:tailEnd/>
          </a:ln>
        </p:spPr>
        <p:txBody>
          <a:bodyPr vert="horz" wrap="square" lIns="91162" tIns="45583" rIns="91162" bIns="45583" numCol="1" anchor="ctr" anchorCtr="0" compatLnSpc="1">
            <a:prstTxWarp prst="textNoShape">
              <a:avLst/>
            </a:prstTxWarp>
          </a:bodyPr>
          <a:lstStyle/>
          <a:p>
            <a:pPr defTabSz="911625" eaLnBrk="1" hangingPunct="1">
              <a:defRPr/>
            </a:pPr>
            <a:r>
              <a:rPr lang="en-US" sz="3200" b="1" kern="0" dirty="0" smtClean="0">
                <a:solidFill>
                  <a:schemeClr val="accent1">
                    <a:lumMod val="25000"/>
                  </a:schemeClr>
                </a:solidFill>
                <a:latin typeface="Helvetica" charset="0"/>
                <a:ea typeface="ＭＳ Ｐゴシック" charset="-128"/>
                <a:cs typeface="ＭＳ Ｐゴシック" charset="-128"/>
              </a:rPr>
              <a:t>Invasive species riding the atmosphere</a:t>
            </a:r>
          </a:p>
        </p:txBody>
      </p:sp>
      <p:pic>
        <p:nvPicPr>
          <p:cNvPr id="11" name="Picture 10"/>
          <p:cNvPicPr>
            <a:picLocks noChangeAspect="1"/>
          </p:cNvPicPr>
          <p:nvPr/>
        </p:nvPicPr>
        <p:blipFill>
          <a:blip r:embed="rId4"/>
          <a:stretch>
            <a:fillRect/>
          </a:stretch>
        </p:blipFill>
        <p:spPr>
          <a:xfrm>
            <a:off x="-91024" y="838200"/>
            <a:ext cx="5793607" cy="3581400"/>
          </a:xfrm>
          <a:prstGeom prst="rect">
            <a:avLst/>
          </a:prstGeom>
        </p:spPr>
      </p:pic>
      <p:pic>
        <p:nvPicPr>
          <p:cNvPr id="12" name="Picture 9" descr="isard-2005-figure"/>
          <p:cNvPicPr>
            <a:picLocks noChangeAspect="1" noChangeArrowheads="1"/>
          </p:cNvPicPr>
          <p:nvPr/>
        </p:nvPicPr>
        <p:blipFill>
          <a:blip r:embed="rId5"/>
          <a:srcRect/>
          <a:stretch>
            <a:fillRect/>
          </a:stretch>
        </p:blipFill>
        <p:spPr bwMode="auto">
          <a:xfrm>
            <a:off x="5410200" y="838200"/>
            <a:ext cx="3733800" cy="3200400"/>
          </a:xfrm>
          <a:prstGeom prst="rect">
            <a:avLst/>
          </a:prstGeom>
          <a:noFill/>
          <a:ln>
            <a:noFill/>
          </a:ln>
        </p:spPr>
      </p:pic>
      <p:sp>
        <p:nvSpPr>
          <p:cNvPr id="13" name="Title 1"/>
          <p:cNvSpPr txBox="1">
            <a:spLocks/>
          </p:cNvSpPr>
          <p:nvPr/>
        </p:nvSpPr>
        <p:spPr bwMode="auto">
          <a:xfrm>
            <a:off x="2362200" y="1219200"/>
            <a:ext cx="3048000" cy="1752600"/>
          </a:xfrm>
          <a:prstGeom prst="rect">
            <a:avLst/>
          </a:prstGeom>
          <a:noFill/>
          <a:ln w="9525">
            <a:noFill/>
            <a:miter lim="800000"/>
            <a:headEnd/>
            <a:tailEnd/>
          </a:ln>
        </p:spPr>
        <p:txBody>
          <a:bodyPr vert="horz" wrap="square" lIns="91162" tIns="45583" rIns="91162" bIns="45583" numCol="1" anchor="ctr" anchorCtr="0" compatLnSpc="1">
            <a:prstTxWarp prst="textNoShape">
              <a:avLst/>
            </a:prstTxWarp>
          </a:bodyPr>
          <a:lstStyle/>
          <a:p>
            <a:pPr lvl="0" algn="l">
              <a:defRPr/>
            </a:pPr>
            <a:r>
              <a:rPr lang="en-US" b="1" kern="0" dirty="0" smtClean="0">
                <a:solidFill>
                  <a:schemeClr val="bg1"/>
                </a:solidFill>
                <a:latin typeface="Calibri"/>
                <a:ea typeface="ＭＳ Ｐゴシック" charset="-128"/>
                <a:cs typeface="ＭＳ Ｐゴシック" charset="-128"/>
              </a:rPr>
              <a:t>Hurricane Ivan (2004)</a:t>
            </a:r>
          </a:p>
          <a:p>
            <a:pPr lvl="0" algn="l">
              <a:defRPr/>
            </a:pPr>
            <a:r>
              <a:rPr lang="en-US" b="1" kern="0" dirty="0" smtClean="0">
                <a:solidFill>
                  <a:schemeClr val="bg1"/>
                </a:solidFill>
                <a:latin typeface="Calibri"/>
                <a:ea typeface="ＭＳ Ｐゴシック" charset="-128"/>
                <a:cs typeface="ＭＳ Ｐゴシック" charset="-128"/>
              </a:rPr>
              <a:t>brought new crop disease (soybean rust) to U.S.</a:t>
            </a:r>
          </a:p>
        </p:txBody>
      </p:sp>
      <p:sp>
        <p:nvSpPr>
          <p:cNvPr id="16" name="Rectangle 15"/>
          <p:cNvSpPr/>
          <p:nvPr/>
        </p:nvSpPr>
        <p:spPr>
          <a:xfrm>
            <a:off x="3276600" y="4437539"/>
            <a:ext cx="5867400" cy="2123382"/>
          </a:xfrm>
          <a:prstGeom prst="rect">
            <a:avLst/>
          </a:prstGeom>
        </p:spPr>
        <p:txBody>
          <a:bodyPr wrap="square" lIns="91162" tIns="45583" rIns="91162" bIns="45583">
            <a:spAutoFit/>
          </a:bodyPr>
          <a:lstStyle/>
          <a:p>
            <a:pPr eaLnBrk="1" hangingPunct="1">
              <a:defRPr/>
            </a:pPr>
            <a:r>
              <a:rPr lang="en-US" sz="3200" kern="0" dirty="0" smtClean="0">
                <a:solidFill>
                  <a:schemeClr val="tx2"/>
                </a:solidFill>
                <a:latin typeface="Helvetica" charset="0"/>
                <a:ea typeface="ＭＳ Ｐゴシック" charset="-128"/>
                <a:cs typeface="ＭＳ Ｐゴシック" charset="-128"/>
              </a:rPr>
              <a:t>Cost of invasive organisms is</a:t>
            </a:r>
          </a:p>
          <a:p>
            <a:pPr eaLnBrk="1" hangingPunct="1">
              <a:defRPr/>
            </a:pPr>
            <a:r>
              <a:rPr lang="en-US" sz="3200" b="1" i="1" u="sng" kern="0" dirty="0" smtClean="0">
                <a:solidFill>
                  <a:schemeClr val="tx2"/>
                </a:solidFill>
                <a:latin typeface="Helvetica" charset="0"/>
                <a:ea typeface="ＭＳ Ｐゴシック" charset="-128"/>
                <a:cs typeface="ＭＳ Ｐゴシック" charset="-128"/>
              </a:rPr>
              <a:t>&gt;$100 billion</a:t>
            </a:r>
            <a:r>
              <a:rPr lang="en-US" sz="3200" b="1" kern="0" dirty="0" smtClean="0">
                <a:solidFill>
                  <a:schemeClr val="tx2"/>
                </a:solidFill>
                <a:latin typeface="Helvetica" charset="0"/>
                <a:ea typeface="ＭＳ Ｐゴシック" charset="-128"/>
                <a:cs typeface="ＭＳ Ｐゴシック" charset="-128"/>
              </a:rPr>
              <a:t> per year in U.S.</a:t>
            </a:r>
          </a:p>
          <a:p>
            <a:pPr eaLnBrk="1" hangingPunct="1">
              <a:defRPr/>
            </a:pPr>
            <a:endParaRPr lang="en-US" sz="3200" b="1" kern="0" dirty="0" smtClean="0">
              <a:solidFill>
                <a:schemeClr val="tx2"/>
              </a:solidFill>
              <a:latin typeface="Helvetica" charset="0"/>
              <a:ea typeface="ＭＳ Ｐゴシック" charset="-128"/>
              <a:cs typeface="ＭＳ Ｐゴシック" charset="-128"/>
            </a:endParaRPr>
          </a:p>
          <a:p>
            <a:pPr eaLnBrk="1" hangingPunct="1">
              <a:defRPr/>
            </a:pPr>
            <a:r>
              <a:rPr lang="en-US" sz="3200" b="1" kern="0" dirty="0" smtClean="0">
                <a:solidFill>
                  <a:schemeClr val="tx2"/>
                </a:solidFill>
                <a:latin typeface="Helvetica" charset="0"/>
                <a:ea typeface="ＭＳ Ｐゴシック" charset="-128"/>
                <a:cs typeface="ＭＳ Ｐゴシック" charset="-128"/>
              </a:rPr>
              <a:t> </a:t>
            </a:r>
          </a:p>
        </p:txBody>
      </p:sp>
      <p:sp>
        <p:nvSpPr>
          <p:cNvPr id="17" name="Title 1"/>
          <p:cNvSpPr txBox="1">
            <a:spLocks/>
          </p:cNvSpPr>
          <p:nvPr/>
        </p:nvSpPr>
        <p:spPr bwMode="auto">
          <a:xfrm>
            <a:off x="0" y="3124200"/>
            <a:ext cx="2971800" cy="1752600"/>
          </a:xfrm>
          <a:prstGeom prst="rect">
            <a:avLst/>
          </a:prstGeom>
          <a:noFill/>
          <a:ln w="9525">
            <a:noFill/>
            <a:miter lim="800000"/>
            <a:headEnd/>
            <a:tailEnd/>
          </a:ln>
        </p:spPr>
        <p:txBody>
          <a:bodyPr vert="horz" wrap="square" lIns="91162" tIns="45583" rIns="91162" bIns="45583" numCol="1" anchor="ctr" anchorCtr="0" compatLnSpc="1">
            <a:prstTxWarp prst="textNoShape">
              <a:avLst/>
            </a:prstTxWarp>
          </a:bodyPr>
          <a:lstStyle/>
          <a:p>
            <a:pPr lvl="0" algn="l">
              <a:defRPr/>
            </a:pPr>
            <a:r>
              <a:rPr lang="en-US" b="1" kern="0" dirty="0" smtClean="0">
                <a:solidFill>
                  <a:schemeClr val="bg1"/>
                </a:solidFill>
                <a:latin typeface="Calibri"/>
                <a:ea typeface="ＭＳ Ｐゴシック" charset="-128"/>
                <a:cs typeface="ＭＳ Ｐゴシック" charset="-128"/>
              </a:rPr>
              <a:t>From Rio Cauca region of Colombia</a:t>
            </a:r>
          </a:p>
        </p:txBody>
      </p:sp>
      <p:sp>
        <p:nvSpPr>
          <p:cNvPr id="21" name="Rectangle 20"/>
          <p:cNvSpPr/>
          <p:nvPr/>
        </p:nvSpPr>
        <p:spPr>
          <a:xfrm>
            <a:off x="7992034" y="990601"/>
            <a:ext cx="887293" cy="457390"/>
          </a:xfrm>
          <a:prstGeom prst="rect">
            <a:avLst/>
          </a:prstGeom>
        </p:spPr>
        <p:txBody>
          <a:bodyPr wrap="none" lIns="91162" tIns="45583" rIns="91162" bIns="45583">
            <a:spAutoFit/>
          </a:bodyPr>
          <a:lstStyle/>
          <a:p>
            <a:r>
              <a:rPr lang="en-US" b="1" kern="0" dirty="0" smtClean="0">
                <a:solidFill>
                  <a:schemeClr val="tx2"/>
                </a:solidFill>
                <a:latin typeface="Helvetica" charset="0"/>
                <a:ea typeface="ＭＳ Ｐゴシック" charset="-128"/>
                <a:cs typeface="ＭＳ Ｐゴシック" charset="-128"/>
              </a:rPr>
              <a:t>2004</a:t>
            </a:r>
            <a:endParaRPr lang="en-US" dirty="0"/>
          </a:p>
        </p:txBody>
      </p:sp>
      <p:pic>
        <p:nvPicPr>
          <p:cNvPr id="19" name="Picture 7"/>
          <p:cNvPicPr>
            <a:picLocks noChangeAspect="1" noChangeArrowheads="1"/>
          </p:cNvPicPr>
          <p:nvPr/>
        </p:nvPicPr>
        <p:blipFill>
          <a:blip r:embed="rId6"/>
          <a:srcRect b="5760"/>
          <a:stretch>
            <a:fillRect/>
          </a:stretch>
        </p:blipFill>
        <p:spPr bwMode="auto">
          <a:xfrm>
            <a:off x="4987636" y="5647768"/>
            <a:ext cx="1600164" cy="1210235"/>
          </a:xfrm>
          <a:prstGeom prst="rect">
            <a:avLst/>
          </a:prstGeom>
          <a:noFill/>
          <a:ln w="9525">
            <a:noFill/>
            <a:miter lim="800000"/>
            <a:headEnd/>
            <a:tailEnd/>
          </a:ln>
        </p:spPr>
      </p:pic>
      <p:pic>
        <p:nvPicPr>
          <p:cNvPr id="20" name="Picture 3"/>
          <p:cNvPicPr>
            <a:picLocks noChangeAspect="1" noChangeArrowheads="1"/>
          </p:cNvPicPr>
          <p:nvPr/>
        </p:nvPicPr>
        <p:blipFill>
          <a:blip r:embed="rId7">
            <a:lum bright="-40000" contrast="40000"/>
          </a:blip>
          <a:srcRect b="8780"/>
          <a:stretch>
            <a:fillRect/>
          </a:stretch>
        </p:blipFill>
        <p:spPr bwMode="auto">
          <a:xfrm rot="5400000">
            <a:off x="7239843" y="4953840"/>
            <a:ext cx="1210235" cy="2598084"/>
          </a:xfrm>
          <a:prstGeom prst="rect">
            <a:avLst/>
          </a:prstGeom>
          <a:noFill/>
          <a:ln w="9525">
            <a:noFill/>
            <a:miter lim="800000"/>
            <a:headEnd/>
            <a:tailEnd/>
          </a:ln>
        </p:spPr>
      </p:pic>
      <p:sp>
        <p:nvSpPr>
          <p:cNvPr id="22" name="Rectangle 6"/>
          <p:cNvSpPr>
            <a:spLocks noChangeArrowheads="1"/>
          </p:cNvSpPr>
          <p:nvPr/>
        </p:nvSpPr>
        <p:spPr bwMode="auto">
          <a:xfrm>
            <a:off x="7135091" y="5715010"/>
            <a:ext cx="1750098" cy="513536"/>
          </a:xfrm>
          <a:prstGeom prst="rect">
            <a:avLst/>
          </a:prstGeom>
          <a:noFill/>
          <a:ln w="9525">
            <a:noFill/>
            <a:miter lim="800000"/>
            <a:headEnd/>
            <a:tailEnd/>
          </a:ln>
        </p:spPr>
        <p:txBody>
          <a:bodyPr wrap="square" lIns="81854" tIns="40925" rIns="81854" bIns="40925">
            <a:prstTxWarp prst="textNoShape">
              <a:avLst/>
            </a:prstTxWarp>
            <a:spAutoFit/>
          </a:bodyPr>
          <a:lstStyle/>
          <a:p>
            <a:pPr>
              <a:buFont typeface="Wingdings" charset="2"/>
              <a:buNone/>
            </a:pPr>
            <a:r>
              <a:rPr lang="en-US" sz="1400" b="1" dirty="0">
                <a:solidFill>
                  <a:srgbClr val="19002F"/>
                </a:solidFill>
                <a:latin typeface="Calibri" charset="0"/>
              </a:rPr>
              <a:t>Airborne pathogen</a:t>
            </a:r>
          </a:p>
          <a:p>
            <a:pPr>
              <a:buFont typeface="Wingdings" charset="2"/>
              <a:buNone/>
            </a:pPr>
            <a:r>
              <a:rPr lang="en-US" sz="1400" b="1" dirty="0">
                <a:solidFill>
                  <a:srgbClr val="19002F"/>
                </a:solidFill>
                <a:latin typeface="Calibri" charset="0"/>
              </a:rPr>
              <a:t>         </a:t>
            </a:r>
          </a:p>
        </p:txBody>
      </p:sp>
      <p:pic>
        <p:nvPicPr>
          <p:cNvPr id="23" name="Picture 22"/>
          <p:cNvPicPr>
            <a:picLocks noChangeAspect="1"/>
          </p:cNvPicPr>
          <p:nvPr/>
        </p:nvPicPr>
        <p:blipFill>
          <a:blip r:embed="rId8"/>
          <a:stretch>
            <a:fillRect/>
          </a:stretch>
        </p:blipFill>
        <p:spPr>
          <a:xfrm>
            <a:off x="3352801" y="5599837"/>
            <a:ext cx="1676399" cy="1258162"/>
          </a:xfrm>
          <a:prstGeom prst="rect">
            <a:avLst/>
          </a:prstGeom>
        </p:spPr>
      </p:pic>
      <p:sp>
        <p:nvSpPr>
          <p:cNvPr id="24" name="Rectangle 23"/>
          <p:cNvSpPr/>
          <p:nvPr/>
        </p:nvSpPr>
        <p:spPr bwMode="auto">
          <a:xfrm>
            <a:off x="8077205" y="685800"/>
            <a:ext cx="1066795" cy="7620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238" tIns="45619" rIns="91238" bIns="45619" numCol="1" rtlCol="0" anchor="ctr" anchorCtr="0" compatLnSpc="1">
            <a:prstTxWarp prst="textNoShape">
              <a:avLst/>
            </a:prstTxWarp>
          </a:bodyPr>
          <a:lstStyle/>
          <a:p>
            <a:pPr defTabSz="912370"/>
            <a:endParaRPr lang="en-US" dirty="0"/>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bwMode="auto">
          <a:xfrm>
            <a:off x="0" y="152400"/>
            <a:ext cx="9144000" cy="533400"/>
          </a:xfrm>
          <a:prstGeom prst="rect">
            <a:avLst/>
          </a:prstGeom>
          <a:noFill/>
          <a:ln w="9525">
            <a:noFill/>
            <a:miter lim="800000"/>
            <a:headEnd/>
            <a:tailEnd/>
          </a:ln>
        </p:spPr>
        <p:txBody>
          <a:bodyPr vert="horz" wrap="square" lIns="91173" tIns="45588" rIns="91173" bIns="45588" numCol="1" anchor="ctr" anchorCtr="0" compatLnSpc="1">
            <a:prstTxWarp prst="textNoShape">
              <a:avLst/>
            </a:prstTxWarp>
          </a:bodyPr>
          <a:lstStyle/>
          <a:p>
            <a:pPr lvl="0">
              <a:defRPr/>
            </a:pPr>
            <a:r>
              <a:rPr lang="en-US" sz="3600" b="1" kern="0" dirty="0" smtClean="0">
                <a:solidFill>
                  <a:schemeClr val="accent1">
                    <a:lumMod val="25000"/>
                  </a:schemeClr>
                </a:solidFill>
                <a:latin typeface="Calibri"/>
                <a:ea typeface="ＭＳ Ｐゴシック" charset="-128"/>
                <a:cs typeface="ＭＳ Ｐゴシック" charset="-128"/>
              </a:rPr>
              <a:t>Plant pathogens linked to water cycle</a:t>
            </a:r>
            <a:endParaRPr lang="en-US" sz="3600" b="1" kern="0" dirty="0">
              <a:solidFill>
                <a:schemeClr val="accent1">
                  <a:lumMod val="25000"/>
                </a:schemeClr>
              </a:solidFill>
              <a:latin typeface="Calibri"/>
              <a:ea typeface="ＭＳ Ｐゴシック" charset="-128"/>
              <a:cs typeface="ＭＳ Ｐゴシック" charset="-128"/>
            </a:endParaRPr>
          </a:p>
        </p:txBody>
      </p:sp>
      <p:pic>
        <p:nvPicPr>
          <p:cNvPr id="6" name="Picture 5"/>
          <p:cNvPicPr>
            <a:picLocks noChangeAspect="1"/>
          </p:cNvPicPr>
          <p:nvPr/>
        </p:nvPicPr>
        <p:blipFill>
          <a:blip r:embed="rId2"/>
          <a:stretch>
            <a:fillRect/>
          </a:stretch>
        </p:blipFill>
        <p:spPr>
          <a:xfrm>
            <a:off x="1828800" y="838200"/>
            <a:ext cx="7200900" cy="5707890"/>
          </a:xfrm>
          <a:prstGeom prst="rect">
            <a:avLst/>
          </a:prstGeom>
        </p:spPr>
      </p:pic>
      <p:sp>
        <p:nvSpPr>
          <p:cNvPr id="8" name="Title 1"/>
          <p:cNvSpPr txBox="1">
            <a:spLocks/>
          </p:cNvSpPr>
          <p:nvPr/>
        </p:nvSpPr>
        <p:spPr bwMode="auto">
          <a:xfrm>
            <a:off x="76200" y="1066800"/>
            <a:ext cx="3048000" cy="1524000"/>
          </a:xfrm>
          <a:prstGeom prst="rect">
            <a:avLst/>
          </a:prstGeom>
          <a:solidFill>
            <a:schemeClr val="accent3">
              <a:lumMod val="85000"/>
            </a:schemeClr>
          </a:solidFill>
          <a:ln w="9525">
            <a:solidFill>
              <a:srgbClr val="660066"/>
            </a:solidFill>
            <a:miter lim="800000"/>
            <a:headEnd/>
            <a:tailEnd/>
          </a:ln>
        </p:spPr>
        <p:txBody>
          <a:bodyPr vert="horz" wrap="square" lIns="91152" tIns="45578" rIns="91152" bIns="45578" numCol="1" anchor="ctr" anchorCtr="0" compatLnSpc="1">
            <a:prstTxWarp prst="textNoShape">
              <a:avLst/>
            </a:prstTxWarp>
          </a:bodyPr>
          <a:lstStyle/>
          <a:p>
            <a:pPr lvl="0" algn="l">
              <a:spcBef>
                <a:spcPts val="0"/>
              </a:spcBef>
              <a:defRPr/>
            </a:pPr>
            <a:r>
              <a:rPr lang="en-US" b="1" kern="0" dirty="0" smtClean="0">
                <a:solidFill>
                  <a:srgbClr val="45006C"/>
                </a:solidFill>
                <a:latin typeface="Calibri"/>
                <a:ea typeface="ＭＳ Ｐゴシック" charset="-128"/>
                <a:cs typeface="ＭＳ Ｐゴシック" charset="-128"/>
              </a:rPr>
              <a:t>What you grow affects local microclimate</a:t>
            </a:r>
          </a:p>
          <a:p>
            <a:pPr lvl="0" algn="l">
              <a:spcBef>
                <a:spcPts val="0"/>
              </a:spcBef>
              <a:defRPr/>
            </a:pPr>
            <a:r>
              <a:rPr lang="en-US" b="1" kern="0" dirty="0" smtClean="0">
                <a:solidFill>
                  <a:srgbClr val="45006C"/>
                </a:solidFill>
                <a:latin typeface="Calibri"/>
                <a:ea typeface="ＭＳ Ｐゴシック" charset="-128"/>
                <a:cs typeface="ＭＳ Ｐゴシック" charset="-128"/>
              </a:rPr>
              <a:t>(Cindy Morris, INRA)</a:t>
            </a:r>
          </a:p>
          <a:p>
            <a:pPr lvl="0" algn="l">
              <a:spcBef>
                <a:spcPts val="0"/>
              </a:spcBef>
              <a:defRPr/>
            </a:pPr>
            <a:endParaRPr lang="en-US" b="1" kern="0" dirty="0" smtClean="0">
              <a:solidFill>
                <a:srgbClr val="45006C"/>
              </a:solidFill>
              <a:latin typeface="Calibri"/>
              <a:ea typeface="ＭＳ Ｐゴシック" charset="-128"/>
              <a:cs typeface="ＭＳ Ｐゴシック" charset="-128"/>
            </a:endParaRPr>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p:nvPr/>
        </p:nvPicPr>
        <p:blipFill>
          <a:blip r:embed="rId2" cstate="print"/>
          <a:srcRect/>
          <a:stretch>
            <a:fillRect/>
          </a:stretch>
        </p:blipFill>
        <p:spPr bwMode="auto">
          <a:xfrm>
            <a:off x="3463636" y="739599"/>
            <a:ext cx="5541818" cy="4378113"/>
          </a:xfrm>
          <a:prstGeom prst="rect">
            <a:avLst/>
          </a:prstGeom>
          <a:noFill/>
          <a:ln w="9525">
            <a:noFill/>
            <a:miter lim="800000"/>
            <a:headEnd/>
            <a:tailEnd/>
          </a:ln>
        </p:spPr>
      </p:pic>
      <p:sp>
        <p:nvSpPr>
          <p:cNvPr id="9" name="Vertical Text Placeholder 8"/>
          <p:cNvSpPr>
            <a:spLocks noGrp="1"/>
          </p:cNvSpPr>
          <p:nvPr>
            <p:ph type="body" orient="vert" idx="4294967295"/>
          </p:nvPr>
        </p:nvSpPr>
        <p:spPr>
          <a:xfrm>
            <a:off x="381000" y="4953000"/>
            <a:ext cx="8153400" cy="1905000"/>
          </a:xfrm>
        </p:spPr>
        <p:txBody>
          <a:bodyPr/>
          <a:lstStyle/>
          <a:p>
            <a:r>
              <a:rPr lang="en-US" sz="2800" b="1" dirty="0" smtClean="0">
                <a:solidFill>
                  <a:srgbClr val="FF0000"/>
                </a:solidFill>
                <a:latin typeface="Calibri"/>
              </a:rPr>
              <a:t>Spore production, release, escape from surface</a:t>
            </a:r>
          </a:p>
          <a:p>
            <a:r>
              <a:rPr lang="en-US" sz="2800" b="1" dirty="0" smtClean="0">
                <a:latin typeface="Calibri"/>
              </a:rPr>
              <a:t>Long-range transport (time-scale hours to days)</a:t>
            </a:r>
          </a:p>
          <a:p>
            <a:r>
              <a:rPr lang="en-US" sz="2800" b="1" dirty="0" smtClean="0">
                <a:solidFill>
                  <a:srgbClr val="000000"/>
                </a:solidFill>
                <a:latin typeface="Calibri"/>
              </a:rPr>
              <a:t>Deposition, infection efficiency, host susceptibility</a:t>
            </a:r>
          </a:p>
        </p:txBody>
      </p:sp>
      <p:sp>
        <p:nvSpPr>
          <p:cNvPr id="3" name="Title 1"/>
          <p:cNvSpPr txBox="1">
            <a:spLocks/>
          </p:cNvSpPr>
          <p:nvPr/>
        </p:nvSpPr>
        <p:spPr bwMode="auto">
          <a:xfrm>
            <a:off x="304800" y="152400"/>
            <a:ext cx="8839200" cy="533400"/>
          </a:xfrm>
          <a:prstGeom prst="rect">
            <a:avLst/>
          </a:prstGeom>
          <a:noFill/>
          <a:ln w="9525">
            <a:noFill/>
            <a:miter lim="800000"/>
            <a:headEnd/>
            <a:tailEnd/>
          </a:ln>
        </p:spPr>
        <p:txBody>
          <a:bodyPr vert="horz" wrap="square" lIns="91184" tIns="45593" rIns="91184" bIns="45593" numCol="1" anchor="ctr" anchorCtr="0" compatLnSpc="1">
            <a:prstTxWarp prst="textNoShape">
              <a:avLst/>
            </a:prstTxWarp>
          </a:bodyPr>
          <a:lstStyle/>
          <a:p>
            <a:pPr lvl="0">
              <a:defRPr/>
            </a:pPr>
            <a:r>
              <a:rPr lang="en-US" sz="3600" b="1" kern="0" dirty="0" smtClean="0">
                <a:solidFill>
                  <a:schemeClr val="accent1">
                    <a:lumMod val="25000"/>
                  </a:schemeClr>
                </a:solidFill>
                <a:latin typeface="Calibri"/>
                <a:ea typeface="ＭＳ Ｐゴシック" charset="-128"/>
                <a:cs typeface="ＭＳ Ｐゴシック" charset="-128"/>
              </a:rPr>
              <a:t>Atmospheric transport of microorganisms</a:t>
            </a:r>
            <a:endParaRPr lang="en-US" sz="3600" b="1" kern="0" dirty="0">
              <a:solidFill>
                <a:schemeClr val="accent1">
                  <a:lumMod val="25000"/>
                </a:schemeClr>
              </a:solidFill>
              <a:latin typeface="Calibri"/>
              <a:ea typeface="ＭＳ Ｐゴシック" charset="-128"/>
              <a:cs typeface="ＭＳ Ｐゴシック" charset="-128"/>
            </a:endParaRPr>
          </a:p>
        </p:txBody>
      </p:sp>
      <p:sp>
        <p:nvSpPr>
          <p:cNvPr id="4" name="Title 1"/>
          <p:cNvSpPr txBox="1">
            <a:spLocks/>
          </p:cNvSpPr>
          <p:nvPr/>
        </p:nvSpPr>
        <p:spPr bwMode="auto">
          <a:xfrm>
            <a:off x="457200" y="4495800"/>
            <a:ext cx="3886200" cy="533400"/>
          </a:xfrm>
          <a:prstGeom prst="rect">
            <a:avLst/>
          </a:prstGeom>
          <a:noFill/>
          <a:ln w="9525">
            <a:noFill/>
            <a:miter lim="800000"/>
            <a:headEnd/>
            <a:tailEnd/>
          </a:ln>
        </p:spPr>
        <p:txBody>
          <a:bodyPr vert="horz" wrap="square" lIns="91184" tIns="45593" rIns="91184" bIns="45593" numCol="1" anchor="ctr" anchorCtr="0" compatLnSpc="1">
            <a:prstTxWarp prst="textNoShape">
              <a:avLst/>
            </a:prstTxWarp>
          </a:bodyPr>
          <a:lstStyle/>
          <a:p>
            <a:pPr lvl="0" algn="l">
              <a:defRPr/>
            </a:pPr>
            <a:r>
              <a:rPr lang="en-US" b="1" kern="0" dirty="0" smtClean="0">
                <a:solidFill>
                  <a:schemeClr val="accent1">
                    <a:lumMod val="25000"/>
                  </a:schemeClr>
                </a:solidFill>
                <a:latin typeface="Calibri"/>
                <a:ea typeface="ＭＳ Ｐゴシック" charset="-128"/>
                <a:cs typeface="ＭＳ Ｐゴシック" charset="-128"/>
              </a:rPr>
              <a:t>e.g., </a:t>
            </a:r>
            <a:r>
              <a:rPr lang="en-US" b="1" i="1" kern="0" dirty="0" smtClean="0">
                <a:solidFill>
                  <a:schemeClr val="accent1">
                    <a:lumMod val="25000"/>
                  </a:schemeClr>
                </a:solidFill>
                <a:latin typeface="Calibri"/>
                <a:ea typeface="ＭＳ Ｐゴシック" charset="-128"/>
                <a:cs typeface="ＭＳ Ｐゴシック" charset="-128"/>
              </a:rPr>
              <a:t>Fusarium</a:t>
            </a:r>
            <a:r>
              <a:rPr lang="en-US" b="1" kern="0" dirty="0" smtClean="0">
                <a:solidFill>
                  <a:schemeClr val="accent1">
                    <a:lumMod val="25000"/>
                  </a:schemeClr>
                </a:solidFill>
                <a:latin typeface="Calibri"/>
                <a:ea typeface="ＭＳ Ｐゴシック" charset="-128"/>
                <a:cs typeface="ＭＳ Ｐゴシック" charset="-128"/>
              </a:rPr>
              <a:t> fungal spores</a:t>
            </a:r>
            <a:endParaRPr lang="en-US" b="1" i="1" kern="0" dirty="0">
              <a:solidFill>
                <a:schemeClr val="accent1">
                  <a:lumMod val="25000"/>
                </a:schemeClr>
              </a:solidFill>
              <a:latin typeface="Calibri"/>
              <a:ea typeface="ＭＳ Ｐゴシック" charset="-128"/>
              <a:cs typeface="ＭＳ Ｐゴシック" charset="-128"/>
            </a:endParaRPr>
          </a:p>
        </p:txBody>
      </p:sp>
      <p:sp>
        <p:nvSpPr>
          <p:cNvPr id="8" name="Rectangle 7"/>
          <p:cNvSpPr/>
          <p:nvPr/>
        </p:nvSpPr>
        <p:spPr>
          <a:xfrm>
            <a:off x="5818909" y="6519455"/>
            <a:ext cx="2895600" cy="338405"/>
          </a:xfrm>
          <a:prstGeom prst="rect">
            <a:avLst/>
          </a:prstGeom>
        </p:spPr>
        <p:txBody>
          <a:bodyPr wrap="square" lIns="91184" tIns="45593" rIns="91184" bIns="45593">
            <a:spAutoFit/>
          </a:bodyPr>
          <a:lstStyle/>
          <a:p>
            <a:pPr algn="l"/>
            <a:r>
              <a:rPr lang="en-US" sz="1600" dirty="0" smtClean="0">
                <a:solidFill>
                  <a:srgbClr val="19002F"/>
                </a:solidFill>
                <a:latin typeface="Helvetica" charset="0"/>
              </a:rPr>
              <a:t>Schmale &amp; Bergstrom [2003]</a:t>
            </a:r>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p:nvPr/>
        </p:nvPicPr>
        <p:blipFill>
          <a:blip r:embed="rId2" cstate="print"/>
          <a:srcRect/>
          <a:stretch>
            <a:fillRect/>
          </a:stretch>
        </p:blipFill>
        <p:spPr bwMode="auto">
          <a:xfrm>
            <a:off x="3463636" y="739599"/>
            <a:ext cx="5541818" cy="4378113"/>
          </a:xfrm>
          <a:prstGeom prst="rect">
            <a:avLst/>
          </a:prstGeom>
          <a:noFill/>
          <a:ln w="9525">
            <a:noFill/>
            <a:miter lim="800000"/>
            <a:headEnd/>
            <a:tailEnd/>
          </a:ln>
        </p:spPr>
      </p:pic>
      <p:sp>
        <p:nvSpPr>
          <p:cNvPr id="9" name="Vertical Text Placeholder 8"/>
          <p:cNvSpPr>
            <a:spLocks noGrp="1"/>
          </p:cNvSpPr>
          <p:nvPr>
            <p:ph type="body" orient="vert" idx="4294967295"/>
          </p:nvPr>
        </p:nvSpPr>
        <p:spPr>
          <a:xfrm>
            <a:off x="381000" y="4953000"/>
            <a:ext cx="8153400" cy="1905000"/>
          </a:xfrm>
        </p:spPr>
        <p:txBody>
          <a:bodyPr/>
          <a:lstStyle/>
          <a:p>
            <a:r>
              <a:rPr lang="en-US" sz="2800" b="1" dirty="0" smtClean="0">
                <a:solidFill>
                  <a:srgbClr val="FF0000"/>
                </a:solidFill>
                <a:latin typeface="Calibri"/>
              </a:rPr>
              <a:t>Spore production, release, escape from surface</a:t>
            </a:r>
          </a:p>
          <a:p>
            <a:r>
              <a:rPr lang="en-US" sz="2800" b="1" dirty="0" smtClean="0">
                <a:latin typeface="Calibri"/>
              </a:rPr>
              <a:t>Long-range transport (time-scale hours to days)</a:t>
            </a:r>
          </a:p>
          <a:p>
            <a:r>
              <a:rPr lang="en-US" sz="2800" b="1" dirty="0" smtClean="0">
                <a:solidFill>
                  <a:srgbClr val="000000"/>
                </a:solidFill>
                <a:latin typeface="Calibri"/>
              </a:rPr>
              <a:t>Deposition, infection efficiency, host susceptibility</a:t>
            </a:r>
          </a:p>
        </p:txBody>
      </p:sp>
      <p:sp>
        <p:nvSpPr>
          <p:cNvPr id="3" name="Title 1"/>
          <p:cNvSpPr txBox="1">
            <a:spLocks/>
          </p:cNvSpPr>
          <p:nvPr/>
        </p:nvSpPr>
        <p:spPr bwMode="auto">
          <a:xfrm>
            <a:off x="304800" y="152400"/>
            <a:ext cx="8839200" cy="533400"/>
          </a:xfrm>
          <a:prstGeom prst="rect">
            <a:avLst/>
          </a:prstGeom>
          <a:noFill/>
          <a:ln w="9525">
            <a:noFill/>
            <a:miter lim="800000"/>
            <a:headEnd/>
            <a:tailEnd/>
          </a:ln>
        </p:spPr>
        <p:txBody>
          <a:bodyPr vert="horz" wrap="square" lIns="91184" tIns="45593" rIns="91184" bIns="45593" numCol="1" anchor="ctr" anchorCtr="0" compatLnSpc="1">
            <a:prstTxWarp prst="textNoShape">
              <a:avLst/>
            </a:prstTxWarp>
          </a:bodyPr>
          <a:lstStyle/>
          <a:p>
            <a:pPr lvl="0">
              <a:defRPr/>
            </a:pPr>
            <a:r>
              <a:rPr lang="en-US" sz="3600" b="1" kern="0" dirty="0" smtClean="0">
                <a:solidFill>
                  <a:schemeClr val="accent1">
                    <a:lumMod val="25000"/>
                  </a:schemeClr>
                </a:solidFill>
                <a:latin typeface="Calibri"/>
                <a:ea typeface="ＭＳ Ｐゴシック" charset="-128"/>
                <a:cs typeface="ＭＳ Ｐゴシック" charset="-128"/>
              </a:rPr>
              <a:t>Atmospheric transport of microorganisms</a:t>
            </a:r>
            <a:endParaRPr lang="en-US" sz="3600" b="1" kern="0" dirty="0">
              <a:solidFill>
                <a:schemeClr val="accent1">
                  <a:lumMod val="25000"/>
                </a:schemeClr>
              </a:solidFill>
              <a:latin typeface="Calibri"/>
              <a:ea typeface="ＭＳ Ｐゴシック" charset="-128"/>
              <a:cs typeface="ＭＳ Ｐゴシック" charset="-128"/>
            </a:endParaRPr>
          </a:p>
        </p:txBody>
      </p:sp>
      <p:sp>
        <p:nvSpPr>
          <p:cNvPr id="4" name="Title 1"/>
          <p:cNvSpPr txBox="1">
            <a:spLocks/>
          </p:cNvSpPr>
          <p:nvPr/>
        </p:nvSpPr>
        <p:spPr bwMode="auto">
          <a:xfrm>
            <a:off x="457200" y="4495800"/>
            <a:ext cx="4191000" cy="533400"/>
          </a:xfrm>
          <a:prstGeom prst="rect">
            <a:avLst/>
          </a:prstGeom>
          <a:noFill/>
          <a:ln w="9525">
            <a:noFill/>
            <a:miter lim="800000"/>
            <a:headEnd/>
            <a:tailEnd/>
          </a:ln>
        </p:spPr>
        <p:txBody>
          <a:bodyPr vert="horz" wrap="square" lIns="91184" tIns="45593" rIns="91184" bIns="45593" numCol="1" anchor="ctr" anchorCtr="0" compatLnSpc="1">
            <a:prstTxWarp prst="textNoShape">
              <a:avLst/>
            </a:prstTxWarp>
          </a:bodyPr>
          <a:lstStyle/>
          <a:p>
            <a:pPr lvl="0" algn="l">
              <a:defRPr/>
            </a:pPr>
            <a:r>
              <a:rPr lang="en-US" b="1" kern="0" dirty="0">
                <a:solidFill>
                  <a:schemeClr val="accent1">
                    <a:lumMod val="25000"/>
                  </a:schemeClr>
                </a:solidFill>
                <a:latin typeface="Calibri"/>
                <a:ea typeface="ＭＳ Ｐゴシック" charset="-128"/>
                <a:cs typeface="ＭＳ Ｐゴシック" charset="-128"/>
              </a:rPr>
              <a:t>e.g., </a:t>
            </a:r>
            <a:r>
              <a:rPr lang="en-US" b="1" i="1" kern="0" dirty="0">
                <a:solidFill>
                  <a:schemeClr val="accent1">
                    <a:lumMod val="25000"/>
                  </a:schemeClr>
                </a:solidFill>
                <a:latin typeface="Calibri"/>
                <a:ea typeface="ＭＳ Ｐゴシック" charset="-128"/>
                <a:cs typeface="ＭＳ Ｐゴシック" charset="-128"/>
              </a:rPr>
              <a:t>Fusarium</a:t>
            </a:r>
            <a:r>
              <a:rPr lang="en-US" b="1" kern="0" dirty="0">
                <a:solidFill>
                  <a:schemeClr val="accent1">
                    <a:lumMod val="25000"/>
                  </a:schemeClr>
                </a:solidFill>
                <a:latin typeface="Calibri"/>
                <a:ea typeface="ＭＳ Ｐゴシック" charset="-128"/>
                <a:cs typeface="ＭＳ Ｐゴシック" charset="-128"/>
              </a:rPr>
              <a:t> fungal spores</a:t>
            </a:r>
            <a:endParaRPr lang="en-US" b="1" i="1" kern="0" dirty="0">
              <a:solidFill>
                <a:schemeClr val="accent1">
                  <a:lumMod val="25000"/>
                </a:schemeClr>
              </a:solidFill>
              <a:latin typeface="Calibri"/>
              <a:ea typeface="ＭＳ Ｐゴシック" charset="-128"/>
              <a:cs typeface="ＭＳ Ｐゴシック" charset="-128"/>
            </a:endParaRPr>
          </a:p>
        </p:txBody>
      </p:sp>
      <p:sp>
        <p:nvSpPr>
          <p:cNvPr id="8" name="Rectangle 7"/>
          <p:cNvSpPr/>
          <p:nvPr/>
        </p:nvSpPr>
        <p:spPr>
          <a:xfrm>
            <a:off x="3886200" y="6519455"/>
            <a:ext cx="4828309" cy="338298"/>
          </a:xfrm>
          <a:prstGeom prst="rect">
            <a:avLst/>
          </a:prstGeom>
        </p:spPr>
        <p:txBody>
          <a:bodyPr wrap="square" lIns="91184" tIns="45593" rIns="91184" bIns="45593">
            <a:spAutoFit/>
          </a:bodyPr>
          <a:lstStyle/>
          <a:p>
            <a:pPr algn="l"/>
            <a:r>
              <a:rPr lang="en-US" sz="1600" dirty="0" smtClean="0">
                <a:solidFill>
                  <a:srgbClr val="19002F"/>
                </a:solidFill>
                <a:latin typeface="Helvetica" charset="0"/>
              </a:rPr>
              <a:t>Schmale &amp; Bergstrom [2003], Trail et al. [2005]</a:t>
            </a:r>
          </a:p>
        </p:txBody>
      </p:sp>
      <p:pic>
        <p:nvPicPr>
          <p:cNvPr id="11" name="Picture 10"/>
          <p:cNvPicPr/>
          <p:nvPr/>
        </p:nvPicPr>
        <p:blipFill>
          <a:blip r:embed="rId3" cstate="print"/>
          <a:srcRect/>
          <a:stretch>
            <a:fillRect/>
          </a:stretch>
        </p:blipFill>
        <p:spPr bwMode="auto">
          <a:xfrm>
            <a:off x="554182" y="3294531"/>
            <a:ext cx="2701636" cy="1193426"/>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p:nvPr/>
        </p:nvPicPr>
        <p:blipFill>
          <a:blip r:embed="rId2" cstate="print"/>
          <a:srcRect/>
          <a:stretch>
            <a:fillRect/>
          </a:stretch>
        </p:blipFill>
        <p:spPr bwMode="auto">
          <a:xfrm>
            <a:off x="207818" y="672355"/>
            <a:ext cx="1647249" cy="2551811"/>
          </a:xfrm>
          <a:prstGeom prst="rect">
            <a:avLst/>
          </a:prstGeom>
          <a:noFill/>
          <a:ln w="9525">
            <a:noFill/>
            <a:miter lim="800000"/>
            <a:headEnd/>
            <a:tailEnd/>
          </a:ln>
        </p:spPr>
      </p:pic>
      <p:pic>
        <p:nvPicPr>
          <p:cNvPr id="10" name="Picture 9"/>
          <p:cNvPicPr/>
          <p:nvPr/>
        </p:nvPicPr>
        <p:blipFill>
          <a:blip r:embed="rId3" cstate="print"/>
          <a:srcRect/>
          <a:stretch>
            <a:fillRect/>
          </a:stretch>
        </p:blipFill>
        <p:spPr bwMode="auto">
          <a:xfrm>
            <a:off x="3463636" y="739599"/>
            <a:ext cx="5541818" cy="4378113"/>
          </a:xfrm>
          <a:prstGeom prst="rect">
            <a:avLst/>
          </a:prstGeom>
          <a:noFill/>
          <a:ln w="9525">
            <a:noFill/>
            <a:miter lim="800000"/>
            <a:headEnd/>
            <a:tailEnd/>
          </a:ln>
        </p:spPr>
      </p:pic>
      <p:sp>
        <p:nvSpPr>
          <p:cNvPr id="9" name="Vertical Text Placeholder 8"/>
          <p:cNvSpPr>
            <a:spLocks noGrp="1"/>
          </p:cNvSpPr>
          <p:nvPr>
            <p:ph type="body" orient="vert" idx="4294967295"/>
          </p:nvPr>
        </p:nvSpPr>
        <p:spPr>
          <a:xfrm>
            <a:off x="381000" y="4953000"/>
            <a:ext cx="8153400" cy="1905000"/>
          </a:xfrm>
        </p:spPr>
        <p:txBody>
          <a:bodyPr/>
          <a:lstStyle/>
          <a:p>
            <a:r>
              <a:rPr lang="en-US" sz="2800" b="1" dirty="0" smtClean="0">
                <a:solidFill>
                  <a:srgbClr val="FF0000"/>
                </a:solidFill>
                <a:latin typeface="Calibri"/>
              </a:rPr>
              <a:t>Spore production, release, escape from surface</a:t>
            </a:r>
          </a:p>
          <a:p>
            <a:r>
              <a:rPr lang="en-US" sz="2800" b="1" dirty="0" smtClean="0">
                <a:latin typeface="Calibri"/>
              </a:rPr>
              <a:t>Long-range transport (time-scale hours to days)</a:t>
            </a:r>
          </a:p>
          <a:p>
            <a:r>
              <a:rPr lang="en-US" sz="2800" b="1" dirty="0" smtClean="0">
                <a:solidFill>
                  <a:srgbClr val="000000"/>
                </a:solidFill>
                <a:latin typeface="Calibri"/>
              </a:rPr>
              <a:t>Deposition, infection efficiency, host susceptibility</a:t>
            </a:r>
          </a:p>
        </p:txBody>
      </p:sp>
      <p:sp>
        <p:nvSpPr>
          <p:cNvPr id="3" name="Title 1"/>
          <p:cNvSpPr txBox="1">
            <a:spLocks/>
          </p:cNvSpPr>
          <p:nvPr/>
        </p:nvSpPr>
        <p:spPr bwMode="auto">
          <a:xfrm>
            <a:off x="304800" y="152400"/>
            <a:ext cx="8839200" cy="533400"/>
          </a:xfrm>
          <a:prstGeom prst="rect">
            <a:avLst/>
          </a:prstGeom>
          <a:noFill/>
          <a:ln w="9525">
            <a:noFill/>
            <a:miter lim="800000"/>
            <a:headEnd/>
            <a:tailEnd/>
          </a:ln>
        </p:spPr>
        <p:txBody>
          <a:bodyPr vert="horz" wrap="square" lIns="91184" tIns="45593" rIns="91184" bIns="45593" numCol="1" anchor="ctr" anchorCtr="0" compatLnSpc="1">
            <a:prstTxWarp prst="textNoShape">
              <a:avLst/>
            </a:prstTxWarp>
          </a:bodyPr>
          <a:lstStyle/>
          <a:p>
            <a:pPr lvl="0">
              <a:defRPr/>
            </a:pPr>
            <a:r>
              <a:rPr lang="en-US" sz="3600" b="1" kern="0" dirty="0" smtClean="0">
                <a:solidFill>
                  <a:schemeClr val="accent1">
                    <a:lumMod val="25000"/>
                  </a:schemeClr>
                </a:solidFill>
                <a:latin typeface="Calibri"/>
                <a:ea typeface="ＭＳ Ｐゴシック" charset="-128"/>
                <a:cs typeface="ＭＳ Ｐゴシック" charset="-128"/>
              </a:rPr>
              <a:t>Atmospheric transport of microorganisms</a:t>
            </a:r>
            <a:endParaRPr lang="en-US" sz="3600" b="1" kern="0" dirty="0">
              <a:solidFill>
                <a:schemeClr val="accent1">
                  <a:lumMod val="25000"/>
                </a:schemeClr>
              </a:solidFill>
              <a:latin typeface="Calibri"/>
              <a:ea typeface="ＭＳ Ｐゴシック" charset="-128"/>
              <a:cs typeface="ＭＳ Ｐゴシック" charset="-128"/>
            </a:endParaRPr>
          </a:p>
        </p:txBody>
      </p:sp>
      <p:sp>
        <p:nvSpPr>
          <p:cNvPr id="4" name="Title 1"/>
          <p:cNvSpPr txBox="1">
            <a:spLocks/>
          </p:cNvSpPr>
          <p:nvPr/>
        </p:nvSpPr>
        <p:spPr bwMode="auto">
          <a:xfrm>
            <a:off x="457200" y="4495800"/>
            <a:ext cx="4572000" cy="533400"/>
          </a:xfrm>
          <a:prstGeom prst="rect">
            <a:avLst/>
          </a:prstGeom>
          <a:noFill/>
          <a:ln w="9525">
            <a:noFill/>
            <a:miter lim="800000"/>
            <a:headEnd/>
            <a:tailEnd/>
          </a:ln>
        </p:spPr>
        <p:txBody>
          <a:bodyPr vert="horz" wrap="square" lIns="91184" tIns="45593" rIns="91184" bIns="45593" numCol="1" anchor="ctr" anchorCtr="0" compatLnSpc="1">
            <a:prstTxWarp prst="textNoShape">
              <a:avLst/>
            </a:prstTxWarp>
          </a:bodyPr>
          <a:lstStyle/>
          <a:p>
            <a:pPr lvl="0" algn="l">
              <a:defRPr/>
            </a:pPr>
            <a:r>
              <a:rPr lang="en-US" b="1" kern="0" dirty="0">
                <a:solidFill>
                  <a:schemeClr val="accent1">
                    <a:lumMod val="25000"/>
                  </a:schemeClr>
                </a:solidFill>
                <a:latin typeface="Calibri"/>
                <a:ea typeface="ＭＳ Ｐゴシック" charset="-128"/>
                <a:cs typeface="ＭＳ Ｐゴシック" charset="-128"/>
              </a:rPr>
              <a:t>e.g., </a:t>
            </a:r>
            <a:r>
              <a:rPr lang="en-US" b="1" i="1" kern="0" dirty="0">
                <a:solidFill>
                  <a:schemeClr val="accent1">
                    <a:lumMod val="25000"/>
                  </a:schemeClr>
                </a:solidFill>
                <a:latin typeface="Calibri"/>
                <a:ea typeface="ＭＳ Ｐゴシック" charset="-128"/>
                <a:cs typeface="ＭＳ Ｐゴシック" charset="-128"/>
              </a:rPr>
              <a:t>Fusarium</a:t>
            </a:r>
            <a:r>
              <a:rPr lang="en-US" b="1" kern="0" dirty="0">
                <a:solidFill>
                  <a:schemeClr val="accent1">
                    <a:lumMod val="25000"/>
                  </a:schemeClr>
                </a:solidFill>
                <a:latin typeface="Calibri"/>
                <a:ea typeface="ＭＳ Ｐゴシック" charset="-128"/>
                <a:cs typeface="ＭＳ Ｐゴシック" charset="-128"/>
              </a:rPr>
              <a:t> fungal spores</a:t>
            </a:r>
            <a:endParaRPr lang="en-US" b="1" i="1" kern="0" dirty="0">
              <a:solidFill>
                <a:schemeClr val="accent1">
                  <a:lumMod val="25000"/>
                </a:schemeClr>
              </a:solidFill>
              <a:latin typeface="Calibri"/>
              <a:ea typeface="ＭＳ Ｐゴシック" charset="-128"/>
              <a:cs typeface="ＭＳ Ｐゴシック" charset="-128"/>
            </a:endParaRPr>
          </a:p>
        </p:txBody>
      </p:sp>
      <p:pic>
        <p:nvPicPr>
          <p:cNvPr id="11" name="Picture 10"/>
          <p:cNvPicPr/>
          <p:nvPr/>
        </p:nvPicPr>
        <p:blipFill>
          <a:blip r:embed="rId4" cstate="print"/>
          <a:srcRect/>
          <a:stretch>
            <a:fillRect/>
          </a:stretch>
        </p:blipFill>
        <p:spPr bwMode="auto">
          <a:xfrm>
            <a:off x="554182" y="3294531"/>
            <a:ext cx="2701636" cy="1193426"/>
          </a:xfrm>
          <a:prstGeom prst="rect">
            <a:avLst/>
          </a:prstGeom>
          <a:noFill/>
          <a:ln w="9525">
            <a:noFill/>
            <a:miter lim="800000"/>
            <a:headEnd/>
            <a:tailEnd/>
          </a:ln>
        </p:spPr>
      </p:pic>
      <p:pic>
        <p:nvPicPr>
          <p:cNvPr id="13" name="Picture 12" descr="latex-image-1.eps"/>
          <p:cNvPicPr>
            <a:picLocks noChangeAspect="1"/>
          </p:cNvPicPr>
          <p:nvPr/>
        </p:nvPicPr>
        <p:blipFill>
          <a:blip r:embed="rId5"/>
          <a:stretch>
            <a:fillRect/>
          </a:stretch>
        </p:blipFill>
        <p:spPr>
          <a:xfrm>
            <a:off x="1828800" y="2286000"/>
            <a:ext cx="1143000" cy="342900"/>
          </a:xfrm>
          <a:prstGeom prst="rect">
            <a:avLst/>
          </a:prstGeom>
        </p:spPr>
      </p:pic>
      <p:sp>
        <p:nvSpPr>
          <p:cNvPr id="14" name="Rectangle 13"/>
          <p:cNvSpPr/>
          <p:nvPr/>
        </p:nvSpPr>
        <p:spPr>
          <a:xfrm>
            <a:off x="3886200" y="6519455"/>
            <a:ext cx="4828309" cy="338298"/>
          </a:xfrm>
          <a:prstGeom prst="rect">
            <a:avLst/>
          </a:prstGeom>
        </p:spPr>
        <p:txBody>
          <a:bodyPr wrap="square" lIns="91184" tIns="45593" rIns="91184" bIns="45593">
            <a:spAutoFit/>
          </a:bodyPr>
          <a:lstStyle/>
          <a:p>
            <a:pPr algn="l"/>
            <a:r>
              <a:rPr lang="en-US" sz="1600" dirty="0" smtClean="0">
                <a:solidFill>
                  <a:srgbClr val="19002F"/>
                </a:solidFill>
                <a:latin typeface="Helvetica" charset="0"/>
              </a:rPr>
              <a:t>Schmale &amp; Bergstrom [2003], Trail et al. [2005]</a:t>
            </a:r>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p:nvPr/>
        </p:nvPicPr>
        <p:blipFill>
          <a:blip r:embed="rId2" cstate="print"/>
          <a:srcRect/>
          <a:stretch>
            <a:fillRect/>
          </a:stretch>
        </p:blipFill>
        <p:spPr bwMode="auto">
          <a:xfrm>
            <a:off x="207818" y="672355"/>
            <a:ext cx="1647249" cy="2551811"/>
          </a:xfrm>
          <a:prstGeom prst="rect">
            <a:avLst/>
          </a:prstGeom>
          <a:noFill/>
          <a:ln w="9525">
            <a:noFill/>
            <a:miter lim="800000"/>
            <a:headEnd/>
            <a:tailEnd/>
          </a:ln>
        </p:spPr>
      </p:pic>
      <p:pic>
        <p:nvPicPr>
          <p:cNvPr id="10" name="Picture 9"/>
          <p:cNvPicPr/>
          <p:nvPr/>
        </p:nvPicPr>
        <p:blipFill>
          <a:blip r:embed="rId3" cstate="print"/>
          <a:srcRect/>
          <a:stretch>
            <a:fillRect/>
          </a:stretch>
        </p:blipFill>
        <p:spPr bwMode="auto">
          <a:xfrm>
            <a:off x="3463636" y="739599"/>
            <a:ext cx="5541818" cy="4378113"/>
          </a:xfrm>
          <a:prstGeom prst="rect">
            <a:avLst/>
          </a:prstGeom>
          <a:noFill/>
          <a:ln w="9525">
            <a:noFill/>
            <a:miter lim="800000"/>
            <a:headEnd/>
            <a:tailEnd/>
          </a:ln>
        </p:spPr>
      </p:pic>
      <p:sp>
        <p:nvSpPr>
          <p:cNvPr id="9" name="Vertical Text Placeholder 8"/>
          <p:cNvSpPr>
            <a:spLocks noGrp="1"/>
          </p:cNvSpPr>
          <p:nvPr>
            <p:ph type="body" orient="vert" idx="4294967295"/>
          </p:nvPr>
        </p:nvSpPr>
        <p:spPr>
          <a:xfrm>
            <a:off x="381000" y="4953000"/>
            <a:ext cx="8153400" cy="1905000"/>
          </a:xfrm>
        </p:spPr>
        <p:txBody>
          <a:bodyPr/>
          <a:lstStyle/>
          <a:p>
            <a:r>
              <a:rPr lang="en-US" sz="2800" b="1" dirty="0" smtClean="0">
                <a:solidFill>
                  <a:srgbClr val="FF0000"/>
                </a:solidFill>
                <a:latin typeface="Calibri"/>
              </a:rPr>
              <a:t>Spore production, release, escape from surface</a:t>
            </a:r>
          </a:p>
          <a:p>
            <a:r>
              <a:rPr lang="en-US" sz="2800" b="1" dirty="0" smtClean="0">
                <a:latin typeface="Calibri"/>
              </a:rPr>
              <a:t>Long-range transport (time-scale hours to days)</a:t>
            </a:r>
          </a:p>
          <a:p>
            <a:r>
              <a:rPr lang="en-US" sz="2800" b="1" dirty="0" smtClean="0">
                <a:solidFill>
                  <a:srgbClr val="000000"/>
                </a:solidFill>
                <a:latin typeface="Calibri"/>
              </a:rPr>
              <a:t>Deposition, infection efficiency, host susceptibility</a:t>
            </a:r>
          </a:p>
        </p:txBody>
      </p:sp>
      <p:sp>
        <p:nvSpPr>
          <p:cNvPr id="3" name="Title 1"/>
          <p:cNvSpPr txBox="1">
            <a:spLocks/>
          </p:cNvSpPr>
          <p:nvPr/>
        </p:nvSpPr>
        <p:spPr bwMode="auto">
          <a:xfrm>
            <a:off x="304800" y="152400"/>
            <a:ext cx="8839200" cy="533400"/>
          </a:xfrm>
          <a:prstGeom prst="rect">
            <a:avLst/>
          </a:prstGeom>
          <a:noFill/>
          <a:ln w="9525">
            <a:noFill/>
            <a:miter lim="800000"/>
            <a:headEnd/>
            <a:tailEnd/>
          </a:ln>
        </p:spPr>
        <p:txBody>
          <a:bodyPr vert="horz" wrap="square" lIns="91184" tIns="45593" rIns="91184" bIns="45593" numCol="1" anchor="ctr" anchorCtr="0" compatLnSpc="1">
            <a:prstTxWarp prst="textNoShape">
              <a:avLst/>
            </a:prstTxWarp>
          </a:bodyPr>
          <a:lstStyle/>
          <a:p>
            <a:pPr lvl="0">
              <a:defRPr/>
            </a:pPr>
            <a:r>
              <a:rPr lang="en-US" sz="3600" b="1" kern="0" dirty="0" smtClean="0">
                <a:solidFill>
                  <a:schemeClr val="accent1">
                    <a:lumMod val="25000"/>
                  </a:schemeClr>
                </a:solidFill>
                <a:latin typeface="Calibri"/>
                <a:ea typeface="ＭＳ Ｐゴシック" charset="-128"/>
                <a:cs typeface="ＭＳ Ｐゴシック" charset="-128"/>
              </a:rPr>
              <a:t>Atmospheric transport of microorganisms</a:t>
            </a:r>
            <a:endParaRPr lang="en-US" sz="3600" b="1" kern="0" dirty="0">
              <a:solidFill>
                <a:schemeClr val="accent1">
                  <a:lumMod val="25000"/>
                </a:schemeClr>
              </a:solidFill>
              <a:latin typeface="Calibri"/>
              <a:ea typeface="ＭＳ Ｐゴシック" charset="-128"/>
              <a:cs typeface="ＭＳ Ｐゴシック" charset="-128"/>
            </a:endParaRPr>
          </a:p>
        </p:txBody>
      </p:sp>
      <p:sp>
        <p:nvSpPr>
          <p:cNvPr id="4" name="Title 1"/>
          <p:cNvSpPr txBox="1">
            <a:spLocks/>
          </p:cNvSpPr>
          <p:nvPr/>
        </p:nvSpPr>
        <p:spPr bwMode="auto">
          <a:xfrm>
            <a:off x="457200" y="4495800"/>
            <a:ext cx="4648200" cy="533400"/>
          </a:xfrm>
          <a:prstGeom prst="rect">
            <a:avLst/>
          </a:prstGeom>
          <a:noFill/>
          <a:ln w="9525">
            <a:noFill/>
            <a:miter lim="800000"/>
            <a:headEnd/>
            <a:tailEnd/>
          </a:ln>
        </p:spPr>
        <p:txBody>
          <a:bodyPr vert="horz" wrap="square" lIns="91184" tIns="45593" rIns="91184" bIns="45593" numCol="1" anchor="ctr" anchorCtr="0" compatLnSpc="1">
            <a:prstTxWarp prst="textNoShape">
              <a:avLst/>
            </a:prstTxWarp>
          </a:bodyPr>
          <a:lstStyle/>
          <a:p>
            <a:pPr lvl="0" algn="l">
              <a:defRPr/>
            </a:pPr>
            <a:r>
              <a:rPr lang="en-US" b="1" kern="0" dirty="0">
                <a:solidFill>
                  <a:schemeClr val="accent1">
                    <a:lumMod val="25000"/>
                  </a:schemeClr>
                </a:solidFill>
                <a:latin typeface="Calibri"/>
                <a:ea typeface="ＭＳ Ｐゴシック" charset="-128"/>
                <a:cs typeface="ＭＳ Ｐゴシック" charset="-128"/>
              </a:rPr>
              <a:t>e.g., </a:t>
            </a:r>
            <a:r>
              <a:rPr lang="en-US" b="1" i="1" kern="0" dirty="0">
                <a:solidFill>
                  <a:schemeClr val="accent1">
                    <a:lumMod val="25000"/>
                  </a:schemeClr>
                </a:solidFill>
                <a:latin typeface="Calibri"/>
                <a:ea typeface="ＭＳ Ｐゴシック" charset="-128"/>
                <a:cs typeface="ＭＳ Ｐゴシック" charset="-128"/>
              </a:rPr>
              <a:t>Fusarium</a:t>
            </a:r>
            <a:r>
              <a:rPr lang="en-US" b="1" kern="0" dirty="0">
                <a:solidFill>
                  <a:schemeClr val="accent1">
                    <a:lumMod val="25000"/>
                  </a:schemeClr>
                </a:solidFill>
                <a:latin typeface="Calibri"/>
                <a:ea typeface="ＭＳ Ｐゴシック" charset="-128"/>
                <a:cs typeface="ＭＳ Ｐゴシック" charset="-128"/>
              </a:rPr>
              <a:t> fungal spores</a:t>
            </a:r>
            <a:endParaRPr lang="en-US" b="1" i="1" kern="0" dirty="0">
              <a:solidFill>
                <a:schemeClr val="accent1">
                  <a:lumMod val="25000"/>
                </a:schemeClr>
              </a:solidFill>
              <a:latin typeface="Calibri"/>
              <a:ea typeface="ＭＳ Ｐゴシック" charset="-128"/>
              <a:cs typeface="ＭＳ Ｐゴシック" charset="-128"/>
            </a:endParaRPr>
          </a:p>
        </p:txBody>
      </p:sp>
      <p:pic>
        <p:nvPicPr>
          <p:cNvPr id="11" name="Picture 10"/>
          <p:cNvPicPr/>
          <p:nvPr/>
        </p:nvPicPr>
        <p:blipFill>
          <a:blip r:embed="rId4" cstate="print"/>
          <a:srcRect/>
          <a:stretch>
            <a:fillRect/>
          </a:stretch>
        </p:blipFill>
        <p:spPr bwMode="auto">
          <a:xfrm>
            <a:off x="554182" y="3294531"/>
            <a:ext cx="2701636" cy="1193426"/>
          </a:xfrm>
          <a:prstGeom prst="rect">
            <a:avLst/>
          </a:prstGeom>
          <a:noFill/>
          <a:ln w="9525">
            <a:noFill/>
            <a:miter lim="800000"/>
            <a:headEnd/>
            <a:tailEnd/>
          </a:ln>
        </p:spPr>
      </p:pic>
      <p:pic>
        <p:nvPicPr>
          <p:cNvPr id="14" name="Picture 13" descr="latex-image-1.eps"/>
          <p:cNvPicPr>
            <a:picLocks noChangeAspect="1"/>
          </p:cNvPicPr>
          <p:nvPr/>
        </p:nvPicPr>
        <p:blipFill>
          <a:blip r:embed="rId5"/>
          <a:stretch>
            <a:fillRect/>
          </a:stretch>
        </p:blipFill>
        <p:spPr>
          <a:xfrm>
            <a:off x="1828800" y="2286000"/>
            <a:ext cx="1143000" cy="342900"/>
          </a:xfrm>
          <a:prstGeom prst="rect">
            <a:avLst/>
          </a:prstGeom>
        </p:spPr>
      </p:pic>
      <p:sp>
        <p:nvSpPr>
          <p:cNvPr id="15" name="Rectangle 14"/>
          <p:cNvSpPr/>
          <p:nvPr/>
        </p:nvSpPr>
        <p:spPr>
          <a:xfrm>
            <a:off x="3886200" y="6519455"/>
            <a:ext cx="4828309" cy="338298"/>
          </a:xfrm>
          <a:prstGeom prst="rect">
            <a:avLst/>
          </a:prstGeom>
        </p:spPr>
        <p:txBody>
          <a:bodyPr wrap="square" lIns="91184" tIns="45593" rIns="91184" bIns="45593">
            <a:spAutoFit/>
          </a:bodyPr>
          <a:lstStyle/>
          <a:p>
            <a:pPr algn="l"/>
            <a:r>
              <a:rPr lang="en-US" sz="1600" dirty="0" smtClean="0">
                <a:solidFill>
                  <a:srgbClr val="19002F"/>
                </a:solidFill>
                <a:latin typeface="Helvetica" charset="0"/>
              </a:rPr>
              <a:t>Schmale &amp; Bergstrom [2003], Trail et al. [2005]</a:t>
            </a:r>
          </a:p>
        </p:txBody>
      </p:sp>
      <p:pic>
        <p:nvPicPr>
          <p:cNvPr id="16" name="Picture 3"/>
          <p:cNvPicPr>
            <a:picLocks noChangeAspect="1" noChangeArrowheads="1"/>
          </p:cNvPicPr>
          <p:nvPr/>
        </p:nvPicPr>
        <p:blipFill>
          <a:blip r:embed="rId6">
            <a:lum bright="-40000" contrast="40000"/>
          </a:blip>
          <a:srcRect b="8780"/>
          <a:stretch>
            <a:fillRect/>
          </a:stretch>
        </p:blipFill>
        <p:spPr bwMode="auto">
          <a:xfrm rot="10800000">
            <a:off x="1828800" y="838200"/>
            <a:ext cx="558478" cy="1198919"/>
          </a:xfrm>
          <a:prstGeom prst="rect">
            <a:avLst/>
          </a:prstGeom>
          <a:noFill/>
          <a:ln w="9525">
            <a:noFill/>
            <a:miter lim="800000"/>
            <a:headEnd/>
            <a:tailEnd/>
          </a:ln>
        </p:spPr>
      </p:pic>
      <p:sp>
        <p:nvSpPr>
          <p:cNvPr id="2" name="Rectangle 1"/>
          <p:cNvSpPr/>
          <p:nvPr/>
        </p:nvSpPr>
        <p:spPr>
          <a:xfrm>
            <a:off x="2362200" y="914400"/>
            <a:ext cx="1023575" cy="738664"/>
          </a:xfrm>
          <a:prstGeom prst="rect">
            <a:avLst/>
          </a:prstGeom>
        </p:spPr>
        <p:txBody>
          <a:bodyPr wrap="none">
            <a:spAutoFit/>
          </a:bodyPr>
          <a:lstStyle/>
          <a:p>
            <a:pPr algn="l"/>
            <a:r>
              <a:rPr lang="en-US" b="1" dirty="0">
                <a:solidFill>
                  <a:srgbClr val="19002F"/>
                </a:solidFill>
                <a:latin typeface="Calibri" charset="0"/>
              </a:rPr>
              <a:t> </a:t>
            </a:r>
            <a:r>
              <a:rPr lang="en-US" sz="1800" b="1" dirty="0" smtClean="0">
                <a:solidFill>
                  <a:srgbClr val="19002F"/>
                </a:solidFill>
                <a:latin typeface="Calibri" charset="0"/>
              </a:rPr>
              <a:t>spore</a:t>
            </a:r>
          </a:p>
          <a:p>
            <a:pPr algn="l"/>
            <a:r>
              <a:rPr lang="en-US" sz="1800" b="1" dirty="0" smtClean="0">
                <a:solidFill>
                  <a:srgbClr val="19002F"/>
                </a:solidFill>
                <a:latin typeface="Calibri" charset="0"/>
              </a:rPr>
              <a:t>~100 </a:t>
            </a:r>
            <a:r>
              <a:rPr lang="en-US" sz="1800" b="1" dirty="0">
                <a:solidFill>
                  <a:srgbClr val="19002F"/>
                </a:solidFill>
                <a:latin typeface="Symbol" charset="2"/>
                <a:sym typeface="Symbol" charset="2"/>
              </a:rPr>
              <a:t></a:t>
            </a:r>
            <a:r>
              <a:rPr lang="en-US" sz="1800" b="1" dirty="0">
                <a:solidFill>
                  <a:srgbClr val="19002F"/>
                </a:solidFill>
                <a:latin typeface="Calibri" charset="0"/>
              </a:rPr>
              <a:t>m</a:t>
            </a:r>
            <a:endParaRPr lang="en-US" sz="1800" dirty="0"/>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Vertical Text Placeholder 8"/>
          <p:cNvSpPr>
            <a:spLocks noGrp="1"/>
          </p:cNvSpPr>
          <p:nvPr>
            <p:ph type="body" orient="vert" idx="4294967295"/>
          </p:nvPr>
        </p:nvSpPr>
        <p:spPr>
          <a:xfrm>
            <a:off x="381000" y="4953000"/>
            <a:ext cx="8153400" cy="1905000"/>
          </a:xfrm>
        </p:spPr>
        <p:txBody>
          <a:bodyPr/>
          <a:lstStyle/>
          <a:p>
            <a:r>
              <a:rPr lang="en-US" sz="2800" b="1" dirty="0" smtClean="0">
                <a:solidFill>
                  <a:srgbClr val="FF0000"/>
                </a:solidFill>
                <a:latin typeface="Calibri"/>
              </a:rPr>
              <a:t>Spore production, release, escape from surface</a:t>
            </a:r>
          </a:p>
          <a:p>
            <a:r>
              <a:rPr lang="en-US" sz="2800" b="1" dirty="0" smtClean="0">
                <a:latin typeface="Calibri"/>
              </a:rPr>
              <a:t>Long-range transport (time-scale hours to days)</a:t>
            </a:r>
          </a:p>
          <a:p>
            <a:r>
              <a:rPr lang="en-US" sz="2800" b="1" dirty="0" smtClean="0">
                <a:latin typeface="Calibri"/>
              </a:rPr>
              <a:t>Deposition, infection efficiency, host susceptibility</a:t>
            </a:r>
          </a:p>
        </p:txBody>
      </p:sp>
      <p:sp>
        <p:nvSpPr>
          <p:cNvPr id="3" name="Title 1"/>
          <p:cNvSpPr txBox="1">
            <a:spLocks/>
          </p:cNvSpPr>
          <p:nvPr/>
        </p:nvSpPr>
        <p:spPr bwMode="auto">
          <a:xfrm>
            <a:off x="304800" y="152400"/>
            <a:ext cx="8839200" cy="533400"/>
          </a:xfrm>
          <a:prstGeom prst="rect">
            <a:avLst/>
          </a:prstGeom>
          <a:noFill/>
          <a:ln w="9525">
            <a:noFill/>
            <a:miter lim="800000"/>
            <a:headEnd/>
            <a:tailEnd/>
          </a:ln>
        </p:spPr>
        <p:txBody>
          <a:bodyPr vert="horz" wrap="square" lIns="91184" tIns="45593" rIns="91184" bIns="45593" numCol="1" anchor="ctr" anchorCtr="0" compatLnSpc="1">
            <a:prstTxWarp prst="textNoShape">
              <a:avLst/>
            </a:prstTxWarp>
          </a:bodyPr>
          <a:lstStyle/>
          <a:p>
            <a:pPr lvl="0">
              <a:defRPr/>
            </a:pPr>
            <a:r>
              <a:rPr lang="en-US" sz="3600" b="1" kern="0" dirty="0" smtClean="0">
                <a:solidFill>
                  <a:schemeClr val="accent1">
                    <a:lumMod val="25000"/>
                  </a:schemeClr>
                </a:solidFill>
                <a:latin typeface="Calibri"/>
                <a:ea typeface="ＭＳ Ｐゴシック" charset="-128"/>
                <a:cs typeface="ＭＳ Ｐゴシック" charset="-128"/>
              </a:rPr>
              <a:t>Atmospheric transport of microorganisms</a:t>
            </a:r>
            <a:endParaRPr lang="en-US" sz="3600" b="1" kern="0" dirty="0">
              <a:solidFill>
                <a:schemeClr val="accent1">
                  <a:lumMod val="25000"/>
                </a:schemeClr>
              </a:solidFill>
              <a:latin typeface="Calibri"/>
              <a:ea typeface="ＭＳ Ｐゴシック" charset="-128"/>
              <a:cs typeface="ＭＳ Ｐゴシック" charset="-128"/>
            </a:endParaRPr>
          </a:p>
        </p:txBody>
      </p:sp>
      <p:sp>
        <p:nvSpPr>
          <p:cNvPr id="8" name="Rectangle 7"/>
          <p:cNvSpPr/>
          <p:nvPr/>
        </p:nvSpPr>
        <p:spPr>
          <a:xfrm>
            <a:off x="5818909" y="6519455"/>
            <a:ext cx="2895600" cy="338405"/>
          </a:xfrm>
          <a:prstGeom prst="rect">
            <a:avLst/>
          </a:prstGeom>
        </p:spPr>
        <p:txBody>
          <a:bodyPr wrap="square" lIns="91184" tIns="45593" rIns="91184" bIns="45593">
            <a:spAutoFit/>
          </a:bodyPr>
          <a:lstStyle/>
          <a:p>
            <a:pPr algn="l"/>
            <a:r>
              <a:rPr lang="en-US" sz="1600" dirty="0" err="1" smtClean="0">
                <a:solidFill>
                  <a:srgbClr val="19002F"/>
                </a:solidFill>
                <a:latin typeface="Helvetica" charset="0"/>
              </a:rPr>
              <a:t>Aylor</a:t>
            </a:r>
            <a:r>
              <a:rPr lang="en-US" sz="1600" dirty="0" smtClean="0">
                <a:solidFill>
                  <a:srgbClr val="19002F"/>
                </a:solidFill>
                <a:latin typeface="Helvetica" charset="0"/>
              </a:rPr>
              <a:t> [1999]</a:t>
            </a:r>
          </a:p>
        </p:txBody>
      </p:sp>
      <p:pic>
        <p:nvPicPr>
          <p:cNvPr id="15" name="Picture 14" descr="Screen Shot 2012-12-10 at 7.22.09 AM.png"/>
          <p:cNvPicPr>
            <a:picLocks noChangeAspect="1"/>
          </p:cNvPicPr>
          <p:nvPr/>
        </p:nvPicPr>
        <p:blipFill>
          <a:blip r:embed="rId2"/>
          <a:stretch>
            <a:fillRect/>
          </a:stretch>
        </p:blipFill>
        <p:spPr>
          <a:xfrm>
            <a:off x="1066800" y="745807"/>
            <a:ext cx="7010400" cy="3753486"/>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Vertical Text Placeholder 8"/>
          <p:cNvSpPr>
            <a:spLocks noGrp="1"/>
          </p:cNvSpPr>
          <p:nvPr>
            <p:ph type="body" orient="vert" idx="4294967295"/>
          </p:nvPr>
        </p:nvSpPr>
        <p:spPr>
          <a:xfrm>
            <a:off x="381000" y="4953000"/>
            <a:ext cx="8153400" cy="1905000"/>
          </a:xfrm>
        </p:spPr>
        <p:txBody>
          <a:bodyPr/>
          <a:lstStyle/>
          <a:p>
            <a:r>
              <a:rPr lang="en-US" sz="2800" b="1" dirty="0" smtClean="0">
                <a:solidFill>
                  <a:srgbClr val="FF0000"/>
                </a:solidFill>
                <a:latin typeface="Calibri"/>
              </a:rPr>
              <a:t>Spore production, release, escape from surface</a:t>
            </a:r>
          </a:p>
          <a:p>
            <a:r>
              <a:rPr lang="en-US" sz="2800" b="1" dirty="0" smtClean="0">
                <a:latin typeface="Calibri"/>
              </a:rPr>
              <a:t>Long-range transport (time-scale hours to days)</a:t>
            </a:r>
          </a:p>
          <a:p>
            <a:r>
              <a:rPr lang="en-US" sz="2800" b="1" dirty="0" smtClean="0">
                <a:latin typeface="Calibri"/>
              </a:rPr>
              <a:t>Deposition, infection efficiency, host susceptibility</a:t>
            </a:r>
          </a:p>
        </p:txBody>
      </p:sp>
      <p:sp>
        <p:nvSpPr>
          <p:cNvPr id="3" name="Title 1"/>
          <p:cNvSpPr txBox="1">
            <a:spLocks/>
          </p:cNvSpPr>
          <p:nvPr/>
        </p:nvSpPr>
        <p:spPr bwMode="auto">
          <a:xfrm>
            <a:off x="304800" y="152400"/>
            <a:ext cx="8839200" cy="533400"/>
          </a:xfrm>
          <a:prstGeom prst="rect">
            <a:avLst/>
          </a:prstGeom>
          <a:noFill/>
          <a:ln w="9525">
            <a:noFill/>
            <a:miter lim="800000"/>
            <a:headEnd/>
            <a:tailEnd/>
          </a:ln>
        </p:spPr>
        <p:txBody>
          <a:bodyPr vert="horz" wrap="square" lIns="91184" tIns="45593" rIns="91184" bIns="45593" numCol="1" anchor="ctr" anchorCtr="0" compatLnSpc="1">
            <a:prstTxWarp prst="textNoShape">
              <a:avLst/>
            </a:prstTxWarp>
          </a:bodyPr>
          <a:lstStyle/>
          <a:p>
            <a:pPr lvl="0">
              <a:defRPr/>
            </a:pPr>
            <a:r>
              <a:rPr lang="en-US" sz="3600" b="1" kern="0" dirty="0" smtClean="0">
                <a:solidFill>
                  <a:schemeClr val="accent1">
                    <a:lumMod val="25000"/>
                  </a:schemeClr>
                </a:solidFill>
                <a:latin typeface="Calibri"/>
                <a:ea typeface="ＭＳ Ｐゴシック" charset="-128"/>
                <a:cs typeface="ＭＳ Ｐゴシック" charset="-128"/>
              </a:rPr>
              <a:t>Atmospheric transport of microorganisms</a:t>
            </a:r>
            <a:endParaRPr lang="en-US" sz="3600" b="1" kern="0" dirty="0">
              <a:solidFill>
                <a:schemeClr val="accent1">
                  <a:lumMod val="25000"/>
                </a:schemeClr>
              </a:solidFill>
              <a:latin typeface="Calibri"/>
              <a:ea typeface="ＭＳ Ｐゴシック" charset="-128"/>
              <a:cs typeface="ＭＳ Ｐゴシック" charset="-128"/>
            </a:endParaRPr>
          </a:p>
        </p:txBody>
      </p:sp>
      <p:sp>
        <p:nvSpPr>
          <p:cNvPr id="8" name="Rectangle 7"/>
          <p:cNvSpPr/>
          <p:nvPr/>
        </p:nvSpPr>
        <p:spPr>
          <a:xfrm>
            <a:off x="4953000" y="6519455"/>
            <a:ext cx="3761509" cy="338298"/>
          </a:xfrm>
          <a:prstGeom prst="rect">
            <a:avLst/>
          </a:prstGeom>
        </p:spPr>
        <p:txBody>
          <a:bodyPr wrap="square" lIns="91184" tIns="45593" rIns="91184" bIns="45593">
            <a:spAutoFit/>
          </a:bodyPr>
          <a:lstStyle/>
          <a:p>
            <a:pPr algn="l"/>
            <a:r>
              <a:rPr lang="en-US" sz="1600" dirty="0" err="1" smtClean="0">
                <a:solidFill>
                  <a:srgbClr val="19002F"/>
                </a:solidFill>
                <a:latin typeface="Helvetica" charset="0"/>
              </a:rPr>
              <a:t>Prussin</a:t>
            </a:r>
            <a:r>
              <a:rPr lang="en-US" sz="1600" dirty="0" smtClean="0">
                <a:solidFill>
                  <a:srgbClr val="19002F"/>
                </a:solidFill>
                <a:latin typeface="Helvetica" charset="0"/>
              </a:rPr>
              <a:t> et al. [2014a,b] </a:t>
            </a:r>
            <a:r>
              <a:rPr lang="en-US" sz="1600" i="1" dirty="0" smtClean="0">
                <a:solidFill>
                  <a:srgbClr val="19002F"/>
                </a:solidFill>
                <a:latin typeface="Helvetica" charset="0"/>
              </a:rPr>
              <a:t>Plant Disease</a:t>
            </a:r>
            <a:endParaRPr lang="en-US" sz="1600" dirty="0" smtClean="0">
              <a:solidFill>
                <a:srgbClr val="19002F"/>
              </a:solidFill>
              <a:latin typeface="Helvetica" charset="0"/>
            </a:endParaRPr>
          </a:p>
        </p:txBody>
      </p:sp>
      <p:pic>
        <p:nvPicPr>
          <p:cNvPr id="6" name="HourlyConcentrations2011.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28600" y="1334692"/>
            <a:ext cx="4800600" cy="3607967"/>
          </a:xfrm>
          <a:prstGeom prst="rect">
            <a:avLst/>
          </a:prstGeom>
        </p:spPr>
      </p:pic>
      <p:pic>
        <p:nvPicPr>
          <p:cNvPr id="2" name="Picture 1" descr="Figure_6_03_29_13 crop.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86400" y="2971800"/>
            <a:ext cx="3566669" cy="1752600"/>
          </a:xfrm>
          <a:prstGeom prst="rect">
            <a:avLst/>
          </a:prstGeom>
        </p:spPr>
      </p:pic>
      <p:pic>
        <p:nvPicPr>
          <p:cNvPr id="10" name="Content Placeholder 3" descr="C:\Users\AJ\Desktop\Prussin_Source_Strength\Figures\Figure 5_2012_Source_Strength_RH_Daily Release.tif"/>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50000"/>
          <a:stretch/>
        </p:blipFill>
        <p:spPr bwMode="auto">
          <a:xfrm>
            <a:off x="5498482" y="990600"/>
            <a:ext cx="3645518" cy="17365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bwMode="auto">
          <a:xfrm>
            <a:off x="5943600" y="1143000"/>
            <a:ext cx="2362195" cy="7620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238" tIns="45619" rIns="91238" bIns="45619" numCol="1" rtlCol="0" anchor="ctr" anchorCtr="0" compatLnSpc="1">
            <a:prstTxWarp prst="textNoShape">
              <a:avLst/>
            </a:prstTxWarp>
          </a:bodyPr>
          <a:lstStyle/>
          <a:p>
            <a:pPr defTabSz="912370"/>
            <a:endParaRPr lang="en-US" dirty="0"/>
          </a:p>
        </p:txBody>
      </p:sp>
      <p:sp>
        <p:nvSpPr>
          <p:cNvPr id="12" name="Rectangle 11"/>
          <p:cNvSpPr/>
          <p:nvPr/>
        </p:nvSpPr>
        <p:spPr bwMode="auto">
          <a:xfrm>
            <a:off x="6629400" y="1089890"/>
            <a:ext cx="76200" cy="12192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238" tIns="45619" rIns="91238" bIns="45619" numCol="1" rtlCol="0" anchor="ctr" anchorCtr="0" compatLnSpc="1">
            <a:prstTxWarp prst="textNoShape">
              <a:avLst/>
            </a:prstTxWarp>
          </a:bodyPr>
          <a:lstStyle/>
          <a:p>
            <a:pPr defTabSz="912370"/>
            <a:endParaRPr lang="en-US" dirty="0"/>
          </a:p>
        </p:txBody>
      </p:sp>
      <p:sp>
        <p:nvSpPr>
          <p:cNvPr id="13" name="Title 1"/>
          <p:cNvSpPr txBox="1">
            <a:spLocks/>
          </p:cNvSpPr>
          <p:nvPr/>
        </p:nvSpPr>
        <p:spPr bwMode="auto">
          <a:xfrm>
            <a:off x="381000" y="1143000"/>
            <a:ext cx="4343400" cy="381000"/>
          </a:xfrm>
          <a:prstGeom prst="rect">
            <a:avLst/>
          </a:prstGeom>
          <a:solidFill>
            <a:schemeClr val="bg1"/>
          </a:solidFill>
          <a:ln w="9525">
            <a:noFill/>
            <a:miter lim="800000"/>
            <a:headEnd/>
            <a:tailEnd/>
          </a:ln>
        </p:spPr>
        <p:txBody>
          <a:bodyPr vert="horz" wrap="square" lIns="91152" tIns="45578" rIns="91152" bIns="45578" numCol="1" anchor="ctr" anchorCtr="0" compatLnSpc="1">
            <a:prstTxWarp prst="textNoShape">
              <a:avLst/>
            </a:prstTxWarp>
          </a:bodyPr>
          <a:lstStyle/>
          <a:p>
            <a:pPr lvl="0" algn="l">
              <a:defRPr/>
            </a:pPr>
            <a:r>
              <a:rPr lang="en-US" sz="2000" b="1" kern="0" dirty="0" smtClean="0">
                <a:solidFill>
                  <a:schemeClr val="accent1">
                    <a:lumMod val="25000"/>
                  </a:schemeClr>
                </a:solidFill>
                <a:latin typeface="Calibri"/>
                <a:ea typeface="ＭＳ Ｐゴシック" charset="-128"/>
                <a:cs typeface="ＭＳ Ｐゴシック" charset="-128"/>
              </a:rPr>
              <a:t>Plume follows changing wind direction</a:t>
            </a:r>
            <a:endParaRPr lang="en-US" sz="2000" b="1" kern="0" dirty="0">
              <a:solidFill>
                <a:schemeClr val="accent1">
                  <a:lumMod val="25000"/>
                </a:schemeClr>
              </a:solidFill>
              <a:latin typeface="Calibri"/>
              <a:ea typeface="ＭＳ Ｐゴシック" charset="-128"/>
              <a:cs typeface="ＭＳ Ｐゴシック" charset="-128"/>
            </a:endParaRPr>
          </a:p>
        </p:txBody>
      </p:sp>
      <p:sp>
        <p:nvSpPr>
          <p:cNvPr id="14" name="Title 1"/>
          <p:cNvSpPr txBox="1">
            <a:spLocks/>
          </p:cNvSpPr>
          <p:nvPr/>
        </p:nvSpPr>
        <p:spPr bwMode="auto">
          <a:xfrm>
            <a:off x="5791200" y="1143000"/>
            <a:ext cx="2286000" cy="685800"/>
          </a:xfrm>
          <a:prstGeom prst="rect">
            <a:avLst/>
          </a:prstGeom>
          <a:solidFill>
            <a:schemeClr val="bg1"/>
          </a:solidFill>
          <a:ln w="9525">
            <a:noFill/>
            <a:miter lim="800000"/>
            <a:headEnd/>
            <a:tailEnd/>
          </a:ln>
        </p:spPr>
        <p:txBody>
          <a:bodyPr vert="horz" wrap="square" lIns="91152" tIns="45578" rIns="91152" bIns="45578" numCol="1" anchor="ctr" anchorCtr="0" compatLnSpc="1">
            <a:prstTxWarp prst="textNoShape">
              <a:avLst/>
            </a:prstTxWarp>
          </a:bodyPr>
          <a:lstStyle/>
          <a:p>
            <a:pPr lvl="0" algn="l">
              <a:defRPr/>
            </a:pPr>
            <a:r>
              <a:rPr lang="en-US" sz="2000" b="1" kern="0" dirty="0" smtClean="0">
                <a:solidFill>
                  <a:schemeClr val="accent1">
                    <a:lumMod val="25000"/>
                  </a:schemeClr>
                </a:solidFill>
                <a:latin typeface="Calibri"/>
                <a:ea typeface="ＭＳ Ｐゴシック" charset="-128"/>
                <a:cs typeface="ＭＳ Ｐゴシック" charset="-128"/>
              </a:rPr>
              <a:t>Temporally varying source strength</a:t>
            </a:r>
            <a:endParaRPr lang="en-US" sz="2000" b="1" kern="0" dirty="0">
              <a:solidFill>
                <a:schemeClr val="accent1">
                  <a:lumMod val="25000"/>
                </a:schemeClr>
              </a:solidFill>
              <a:latin typeface="Calibri"/>
              <a:ea typeface="ＭＳ Ｐゴシック" charset="-128"/>
              <a:cs typeface="ＭＳ Ｐゴシック" charset="-128"/>
            </a:endParaRPr>
          </a:p>
        </p:txBody>
      </p:sp>
      <p:sp>
        <p:nvSpPr>
          <p:cNvPr id="16" name="Title 1"/>
          <p:cNvSpPr txBox="1">
            <a:spLocks/>
          </p:cNvSpPr>
          <p:nvPr/>
        </p:nvSpPr>
        <p:spPr bwMode="auto">
          <a:xfrm>
            <a:off x="6781800" y="3124200"/>
            <a:ext cx="2133600" cy="762000"/>
          </a:xfrm>
          <a:prstGeom prst="rect">
            <a:avLst/>
          </a:prstGeom>
          <a:solidFill>
            <a:schemeClr val="bg1"/>
          </a:solidFill>
          <a:ln w="9525">
            <a:noFill/>
            <a:miter lim="800000"/>
            <a:headEnd/>
            <a:tailEnd/>
          </a:ln>
        </p:spPr>
        <p:txBody>
          <a:bodyPr vert="horz" wrap="square" lIns="91152" tIns="45578" rIns="91152" bIns="45578" numCol="1" anchor="ctr" anchorCtr="0" compatLnSpc="1">
            <a:prstTxWarp prst="textNoShape">
              <a:avLst/>
            </a:prstTxWarp>
          </a:bodyPr>
          <a:lstStyle/>
          <a:p>
            <a:pPr lvl="0" algn="l">
              <a:defRPr/>
            </a:pPr>
            <a:r>
              <a:rPr lang="en-US" sz="2000" b="1" kern="0" dirty="0" smtClean="0">
                <a:solidFill>
                  <a:schemeClr val="accent1">
                    <a:lumMod val="25000"/>
                  </a:schemeClr>
                </a:solidFill>
                <a:latin typeface="Calibri"/>
                <a:ea typeface="ＭＳ Ｐゴシック" charset="-128"/>
                <a:cs typeface="ＭＳ Ｐゴシック" charset="-128"/>
              </a:rPr>
              <a:t>Experimentally derived</a:t>
            </a:r>
          </a:p>
          <a:p>
            <a:pPr lvl="0" algn="l">
              <a:defRPr/>
            </a:pPr>
            <a:r>
              <a:rPr lang="en-US" sz="2000" b="1" kern="0" dirty="0" smtClean="0">
                <a:solidFill>
                  <a:schemeClr val="accent1">
                    <a:lumMod val="25000"/>
                  </a:schemeClr>
                </a:solidFill>
                <a:latin typeface="Calibri"/>
                <a:ea typeface="ＭＳ Ｐゴシック" charset="-128"/>
                <a:cs typeface="ＭＳ Ｐゴシック" charset="-128"/>
              </a:rPr>
              <a:t>dispersal kernels</a:t>
            </a:r>
            <a:endParaRPr lang="en-US" sz="2000" b="1" kern="0" dirty="0">
              <a:solidFill>
                <a:schemeClr val="accent1">
                  <a:lumMod val="25000"/>
                </a:schemeClr>
              </a:solidFill>
              <a:latin typeface="Calibri"/>
              <a:ea typeface="ＭＳ Ｐゴシック" charset="-128"/>
              <a:cs typeface="ＭＳ Ｐゴシック" charset="-128"/>
            </a:endParaRPr>
          </a:p>
        </p:txBody>
      </p:sp>
      <p:sp>
        <p:nvSpPr>
          <p:cNvPr id="18" name="Rectangle 17"/>
          <p:cNvSpPr/>
          <p:nvPr/>
        </p:nvSpPr>
        <p:spPr bwMode="auto">
          <a:xfrm>
            <a:off x="4267201" y="1524000"/>
            <a:ext cx="914400" cy="31242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238" tIns="45619" rIns="91238" bIns="45619" numCol="1" rtlCol="0" anchor="ctr" anchorCtr="0" compatLnSpc="1">
            <a:prstTxWarp prst="textNoShape">
              <a:avLst/>
            </a:prstTxWarp>
          </a:bodyPr>
          <a:lstStyle/>
          <a:p>
            <a:pPr defTabSz="912370"/>
            <a:endParaRPr lang="en-US" dirty="0"/>
          </a:p>
        </p:txBody>
      </p:sp>
    </p:spTree>
    <p:extLst>
      <p:ext uri="{BB962C8B-B14F-4D97-AF65-F5344CB8AC3E}">
        <p14:creationId xmlns:p14="http://schemas.microsoft.com/office/powerpoint/2010/main" val="176139202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200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creen Shot 2012-12-10 at 7.24.05 AM.png"/>
          <p:cNvPicPr>
            <a:picLocks noChangeAspect="1"/>
          </p:cNvPicPr>
          <p:nvPr/>
        </p:nvPicPr>
        <p:blipFill>
          <a:blip r:embed="rId2"/>
          <a:stretch>
            <a:fillRect/>
          </a:stretch>
        </p:blipFill>
        <p:spPr>
          <a:xfrm>
            <a:off x="1600200" y="762000"/>
            <a:ext cx="5943600" cy="4267834"/>
          </a:xfrm>
          <a:prstGeom prst="rect">
            <a:avLst/>
          </a:prstGeom>
        </p:spPr>
      </p:pic>
      <p:sp>
        <p:nvSpPr>
          <p:cNvPr id="9" name="Vertical Text Placeholder 8"/>
          <p:cNvSpPr>
            <a:spLocks noGrp="1"/>
          </p:cNvSpPr>
          <p:nvPr>
            <p:ph type="body" orient="vert" idx="4294967295"/>
          </p:nvPr>
        </p:nvSpPr>
        <p:spPr>
          <a:xfrm>
            <a:off x="381000" y="4953000"/>
            <a:ext cx="8153400" cy="1905000"/>
          </a:xfrm>
        </p:spPr>
        <p:txBody>
          <a:bodyPr/>
          <a:lstStyle/>
          <a:p>
            <a:r>
              <a:rPr lang="en-US" sz="2800" b="1" dirty="0" smtClean="0">
                <a:latin typeface="Calibri"/>
              </a:rPr>
              <a:t>Spore production, release, escape from surface</a:t>
            </a:r>
          </a:p>
          <a:p>
            <a:r>
              <a:rPr lang="en-US" sz="2800" b="1" dirty="0" smtClean="0">
                <a:solidFill>
                  <a:srgbClr val="FF0000"/>
                </a:solidFill>
                <a:latin typeface="Calibri"/>
              </a:rPr>
              <a:t>Long-range transport (time-scale hours to days)</a:t>
            </a:r>
          </a:p>
          <a:p>
            <a:r>
              <a:rPr lang="en-US" sz="2800" b="1" dirty="0" smtClean="0">
                <a:latin typeface="Calibri"/>
              </a:rPr>
              <a:t>Deposition, infection efficiency, host susceptibility</a:t>
            </a:r>
          </a:p>
        </p:txBody>
      </p:sp>
      <p:sp>
        <p:nvSpPr>
          <p:cNvPr id="3" name="Title 1"/>
          <p:cNvSpPr txBox="1">
            <a:spLocks/>
          </p:cNvSpPr>
          <p:nvPr/>
        </p:nvSpPr>
        <p:spPr bwMode="auto">
          <a:xfrm>
            <a:off x="304800" y="152400"/>
            <a:ext cx="8839200" cy="533400"/>
          </a:xfrm>
          <a:prstGeom prst="rect">
            <a:avLst/>
          </a:prstGeom>
          <a:noFill/>
          <a:ln w="9525">
            <a:noFill/>
            <a:miter lim="800000"/>
            <a:headEnd/>
            <a:tailEnd/>
          </a:ln>
        </p:spPr>
        <p:txBody>
          <a:bodyPr vert="horz" wrap="square" lIns="91184" tIns="45593" rIns="91184" bIns="45593" numCol="1" anchor="ctr" anchorCtr="0" compatLnSpc="1">
            <a:prstTxWarp prst="textNoShape">
              <a:avLst/>
            </a:prstTxWarp>
          </a:bodyPr>
          <a:lstStyle/>
          <a:p>
            <a:pPr lvl="0">
              <a:defRPr/>
            </a:pPr>
            <a:r>
              <a:rPr lang="en-US" sz="3600" b="1" kern="0" dirty="0" smtClean="0">
                <a:solidFill>
                  <a:schemeClr val="accent1">
                    <a:lumMod val="25000"/>
                  </a:schemeClr>
                </a:solidFill>
                <a:latin typeface="Calibri"/>
                <a:ea typeface="ＭＳ Ｐゴシック" charset="-128"/>
                <a:cs typeface="ＭＳ Ｐゴシック" charset="-128"/>
              </a:rPr>
              <a:t>Atmospheric transport of microorganisms</a:t>
            </a:r>
            <a:endParaRPr lang="en-US" sz="3600" b="1" kern="0" dirty="0">
              <a:solidFill>
                <a:schemeClr val="accent1">
                  <a:lumMod val="25000"/>
                </a:schemeClr>
              </a:solidFill>
              <a:latin typeface="Calibri"/>
              <a:ea typeface="ＭＳ Ｐゴシック" charset="-128"/>
              <a:cs typeface="ＭＳ Ｐゴシック" charset="-128"/>
            </a:endParaRPr>
          </a:p>
        </p:txBody>
      </p:sp>
      <p:sp>
        <p:nvSpPr>
          <p:cNvPr id="10" name="Rectangle 9"/>
          <p:cNvSpPr/>
          <p:nvPr/>
        </p:nvSpPr>
        <p:spPr bwMode="auto">
          <a:xfrm>
            <a:off x="1447800" y="4572000"/>
            <a:ext cx="3886200" cy="459182"/>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238" tIns="45619" rIns="91238" bIns="45619" numCol="1" rtlCol="0" anchor="ctr" anchorCtr="0" compatLnSpc="1">
            <a:prstTxWarp prst="textNoShape">
              <a:avLst/>
            </a:prstTxWarp>
          </a:bodyPr>
          <a:lstStyle/>
          <a:p>
            <a:pPr defTabSz="912370"/>
            <a:endParaRPr lang="en-US" dirty="0"/>
          </a:p>
        </p:txBody>
      </p:sp>
      <p:sp>
        <p:nvSpPr>
          <p:cNvPr id="11" name="Rectangle 10"/>
          <p:cNvSpPr/>
          <p:nvPr/>
        </p:nvSpPr>
        <p:spPr>
          <a:xfrm>
            <a:off x="5818908" y="6519455"/>
            <a:ext cx="3325091" cy="338298"/>
          </a:xfrm>
          <a:prstGeom prst="rect">
            <a:avLst/>
          </a:prstGeom>
        </p:spPr>
        <p:txBody>
          <a:bodyPr wrap="square" lIns="91184" tIns="45593" rIns="91184" bIns="45593">
            <a:spAutoFit/>
          </a:bodyPr>
          <a:lstStyle/>
          <a:p>
            <a:pPr algn="l"/>
            <a:r>
              <a:rPr lang="en-US" sz="1600" dirty="0" err="1" smtClean="0">
                <a:solidFill>
                  <a:srgbClr val="19002F"/>
                </a:solidFill>
                <a:latin typeface="Helvetica" charset="0"/>
              </a:rPr>
              <a:t>Aylor</a:t>
            </a:r>
            <a:r>
              <a:rPr lang="en-US" sz="1600" dirty="0" smtClean="0">
                <a:solidFill>
                  <a:srgbClr val="19002F"/>
                </a:solidFill>
                <a:latin typeface="Helvetica" charset="0"/>
              </a:rPr>
              <a:t> [1999]; </a:t>
            </a:r>
            <a:r>
              <a:rPr lang="en-US" sz="1600" dirty="0" err="1" smtClean="0">
                <a:solidFill>
                  <a:srgbClr val="19002F"/>
                </a:solidFill>
                <a:latin typeface="Helvetica" charset="0"/>
              </a:rPr>
              <a:t>Prussin</a:t>
            </a:r>
            <a:r>
              <a:rPr lang="en-US" sz="1600" dirty="0" smtClean="0">
                <a:solidFill>
                  <a:srgbClr val="19002F"/>
                </a:solidFill>
                <a:latin typeface="Helvetica" charset="0"/>
              </a:rPr>
              <a:t> et al [2014]</a:t>
            </a:r>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Screen Shot 2012-12-10 at 7.26.06 AM.png"/>
          <p:cNvPicPr>
            <a:picLocks noChangeAspect="1"/>
          </p:cNvPicPr>
          <p:nvPr/>
        </p:nvPicPr>
        <p:blipFill>
          <a:blip r:embed="rId2"/>
          <a:stretch>
            <a:fillRect/>
          </a:stretch>
        </p:blipFill>
        <p:spPr>
          <a:xfrm>
            <a:off x="990600" y="685800"/>
            <a:ext cx="7260178" cy="4398963"/>
          </a:xfrm>
          <a:prstGeom prst="rect">
            <a:avLst/>
          </a:prstGeom>
        </p:spPr>
      </p:pic>
      <p:sp>
        <p:nvSpPr>
          <p:cNvPr id="9" name="Vertical Text Placeholder 8"/>
          <p:cNvSpPr>
            <a:spLocks noGrp="1"/>
          </p:cNvSpPr>
          <p:nvPr>
            <p:ph type="body" orient="vert" idx="4294967295"/>
          </p:nvPr>
        </p:nvSpPr>
        <p:spPr>
          <a:xfrm>
            <a:off x="381000" y="4953000"/>
            <a:ext cx="8153400" cy="1905000"/>
          </a:xfrm>
        </p:spPr>
        <p:txBody>
          <a:bodyPr/>
          <a:lstStyle/>
          <a:p>
            <a:r>
              <a:rPr lang="en-US" sz="2800" b="1" dirty="0" smtClean="0">
                <a:latin typeface="Calibri"/>
              </a:rPr>
              <a:t>Spore production, release, escape from surface</a:t>
            </a:r>
          </a:p>
          <a:p>
            <a:r>
              <a:rPr lang="en-US" sz="2800" b="1" dirty="0" smtClean="0">
                <a:solidFill>
                  <a:srgbClr val="FF0000"/>
                </a:solidFill>
                <a:latin typeface="Calibri"/>
              </a:rPr>
              <a:t>Long-range transport (time-scale hours to days)</a:t>
            </a:r>
          </a:p>
          <a:p>
            <a:r>
              <a:rPr lang="en-US" sz="2800" b="1" dirty="0" smtClean="0">
                <a:solidFill>
                  <a:srgbClr val="FF0000"/>
                </a:solidFill>
                <a:latin typeface="Calibri"/>
              </a:rPr>
              <a:t>Deposition, infection efficiency, host susceptibility</a:t>
            </a:r>
          </a:p>
        </p:txBody>
      </p:sp>
      <p:sp>
        <p:nvSpPr>
          <p:cNvPr id="3" name="Title 1"/>
          <p:cNvSpPr txBox="1">
            <a:spLocks/>
          </p:cNvSpPr>
          <p:nvPr/>
        </p:nvSpPr>
        <p:spPr bwMode="auto">
          <a:xfrm>
            <a:off x="304800" y="152400"/>
            <a:ext cx="8839200" cy="533400"/>
          </a:xfrm>
          <a:prstGeom prst="rect">
            <a:avLst/>
          </a:prstGeom>
          <a:noFill/>
          <a:ln w="9525">
            <a:noFill/>
            <a:miter lim="800000"/>
            <a:headEnd/>
            <a:tailEnd/>
          </a:ln>
        </p:spPr>
        <p:txBody>
          <a:bodyPr vert="horz" wrap="square" lIns="91184" tIns="45593" rIns="91184" bIns="45593" numCol="1" anchor="ctr" anchorCtr="0" compatLnSpc="1">
            <a:prstTxWarp prst="textNoShape">
              <a:avLst/>
            </a:prstTxWarp>
          </a:bodyPr>
          <a:lstStyle/>
          <a:p>
            <a:pPr lvl="0">
              <a:defRPr/>
            </a:pPr>
            <a:r>
              <a:rPr lang="en-US" sz="3600" b="1" kern="0" dirty="0" smtClean="0">
                <a:solidFill>
                  <a:schemeClr val="accent1">
                    <a:lumMod val="25000"/>
                  </a:schemeClr>
                </a:solidFill>
                <a:latin typeface="Calibri"/>
                <a:ea typeface="ＭＳ Ｐゴシック" charset="-128"/>
                <a:cs typeface="ＭＳ Ｐゴシック" charset="-128"/>
              </a:rPr>
              <a:t>Atmospheric transport of microorganisms</a:t>
            </a:r>
            <a:endParaRPr lang="en-US" sz="3600" b="1" kern="0" dirty="0">
              <a:solidFill>
                <a:schemeClr val="accent1">
                  <a:lumMod val="25000"/>
                </a:schemeClr>
              </a:solidFill>
              <a:latin typeface="Calibri"/>
              <a:ea typeface="ＭＳ Ｐゴシック" charset="-128"/>
              <a:cs typeface="ＭＳ Ｐゴシック" charset="-128"/>
            </a:endParaRPr>
          </a:p>
        </p:txBody>
      </p:sp>
      <p:sp>
        <p:nvSpPr>
          <p:cNvPr id="10" name="Rectangle 9"/>
          <p:cNvSpPr/>
          <p:nvPr/>
        </p:nvSpPr>
        <p:spPr bwMode="auto">
          <a:xfrm>
            <a:off x="609600" y="4648200"/>
            <a:ext cx="2590800" cy="459182"/>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238" tIns="45619" rIns="91238" bIns="45619" numCol="1" rtlCol="0" anchor="ctr" anchorCtr="0" compatLnSpc="1">
            <a:prstTxWarp prst="textNoShape">
              <a:avLst/>
            </a:prstTxWarp>
          </a:bodyPr>
          <a:lstStyle/>
          <a:p>
            <a:pPr defTabSz="912370"/>
            <a:endParaRPr lang="en-US" dirty="0"/>
          </a:p>
        </p:txBody>
      </p:sp>
      <p:sp>
        <p:nvSpPr>
          <p:cNvPr id="12" name="Rectangle 11"/>
          <p:cNvSpPr/>
          <p:nvPr/>
        </p:nvSpPr>
        <p:spPr>
          <a:xfrm>
            <a:off x="5818909" y="6519455"/>
            <a:ext cx="2895600" cy="338405"/>
          </a:xfrm>
          <a:prstGeom prst="rect">
            <a:avLst/>
          </a:prstGeom>
        </p:spPr>
        <p:txBody>
          <a:bodyPr wrap="square" lIns="91184" tIns="45593" rIns="91184" bIns="45593">
            <a:spAutoFit/>
          </a:bodyPr>
          <a:lstStyle/>
          <a:p>
            <a:pPr algn="l"/>
            <a:r>
              <a:rPr lang="en-US" sz="1600" dirty="0" err="1" smtClean="0">
                <a:solidFill>
                  <a:srgbClr val="19002F"/>
                </a:solidFill>
                <a:latin typeface="Helvetica" charset="0"/>
              </a:rPr>
              <a:t>Aylor</a:t>
            </a:r>
            <a:r>
              <a:rPr lang="en-US" sz="1600" dirty="0" smtClean="0">
                <a:solidFill>
                  <a:srgbClr val="19002F"/>
                </a:solidFill>
                <a:latin typeface="Helvetica" charset="0"/>
              </a:rPr>
              <a:t> [1999]</a:t>
            </a:r>
          </a:p>
        </p:txBody>
      </p:sp>
      <p:sp>
        <p:nvSpPr>
          <p:cNvPr id="8" name="Title 1"/>
          <p:cNvSpPr txBox="1">
            <a:spLocks/>
          </p:cNvSpPr>
          <p:nvPr/>
        </p:nvSpPr>
        <p:spPr bwMode="auto">
          <a:xfrm>
            <a:off x="3048000" y="3962400"/>
            <a:ext cx="5638800" cy="990600"/>
          </a:xfrm>
          <a:prstGeom prst="rect">
            <a:avLst/>
          </a:prstGeom>
          <a:solidFill>
            <a:schemeClr val="bg1"/>
          </a:solidFill>
          <a:ln w="9525">
            <a:noFill/>
            <a:miter lim="800000"/>
            <a:headEnd/>
            <a:tailEnd/>
          </a:ln>
        </p:spPr>
        <p:txBody>
          <a:bodyPr vert="horz" wrap="square" lIns="91152" tIns="45578" rIns="91152" bIns="45578" numCol="1" anchor="ctr" anchorCtr="0" compatLnSpc="1">
            <a:prstTxWarp prst="textNoShape">
              <a:avLst/>
            </a:prstTxWarp>
          </a:bodyPr>
          <a:lstStyle/>
          <a:p>
            <a:pPr lvl="0" algn="l">
              <a:defRPr/>
            </a:pPr>
            <a:r>
              <a:rPr lang="en-US" b="1" kern="0" dirty="0" smtClean="0">
                <a:solidFill>
                  <a:schemeClr val="accent1">
                    <a:lumMod val="25000"/>
                  </a:schemeClr>
                </a:solidFill>
                <a:latin typeface="Calibri"/>
                <a:ea typeface="ＭＳ Ｐゴシック" charset="-128"/>
                <a:cs typeface="ＭＳ Ｐゴシック" charset="-128"/>
              </a:rPr>
              <a:t>Deposition patterns can be patchy</a:t>
            </a:r>
            <a:endParaRPr lang="en-US" b="1" kern="0" dirty="0">
              <a:solidFill>
                <a:schemeClr val="accent1">
                  <a:lumMod val="25000"/>
                </a:schemeClr>
              </a:solidFill>
              <a:latin typeface="Calibri"/>
              <a:ea typeface="ＭＳ Ｐゴシック" charset="-128"/>
              <a:cs typeface="ＭＳ Ｐゴシック" charset="-128"/>
            </a:endParaRPr>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4"/>
          <p:cNvSpPr>
            <a:spLocks noGrp="1"/>
          </p:cNvSpPr>
          <p:nvPr>
            <p:ph type="title"/>
          </p:nvPr>
        </p:nvSpPr>
        <p:spPr/>
        <p:txBody>
          <a:bodyPr/>
          <a:lstStyle/>
          <a:p>
            <a:endParaRPr lang="en-US"/>
          </a:p>
        </p:txBody>
      </p:sp>
      <p:pic>
        <p:nvPicPr>
          <p:cNvPr id="45059" name="Picture 5" descr="Screen shot 2010-07-01 at 12.37.56 AM.png"/>
          <p:cNvPicPr>
            <a:picLocks noChangeAspect="1"/>
          </p:cNvPicPr>
          <p:nvPr/>
        </p:nvPicPr>
        <p:blipFill>
          <a:blip r:embed="rId5"/>
          <a:srcRect/>
          <a:stretch>
            <a:fillRect/>
          </a:stretch>
        </p:blipFill>
        <p:spPr bwMode="auto">
          <a:xfrm>
            <a:off x="-609598" y="0"/>
            <a:ext cx="10455275" cy="6858000"/>
          </a:xfrm>
          <a:prstGeom prst="rect">
            <a:avLst/>
          </a:prstGeom>
          <a:noFill/>
          <a:ln w="9525">
            <a:noFill/>
            <a:miter lim="800000"/>
            <a:headEnd/>
            <a:tailEnd/>
          </a:ln>
        </p:spPr>
      </p:pic>
      <p:sp>
        <p:nvSpPr>
          <p:cNvPr id="6" name="Rectangle 4"/>
          <p:cNvSpPr txBox="1">
            <a:spLocks noChangeArrowheads="1"/>
          </p:cNvSpPr>
          <p:nvPr/>
        </p:nvSpPr>
        <p:spPr bwMode="auto">
          <a:xfrm>
            <a:off x="-685800" y="381000"/>
            <a:ext cx="5486400" cy="2227729"/>
          </a:xfrm>
          <a:prstGeom prst="rect">
            <a:avLst/>
          </a:prstGeom>
          <a:noFill/>
          <a:ln w="9525">
            <a:noFill/>
            <a:miter lim="800000"/>
            <a:headEnd/>
            <a:tailEnd/>
          </a:ln>
        </p:spPr>
        <p:txBody>
          <a:bodyPr lIns="91291" tIns="45646" rIns="91291" bIns="45646" anchor="ctr">
            <a:prstTxWarp prst="textNoShape">
              <a:avLst/>
            </a:prstTxWarp>
          </a:bodyPr>
          <a:lstStyle/>
          <a:p>
            <a:pPr eaLnBrk="1" hangingPunct="1">
              <a:defRPr/>
            </a:pPr>
            <a:r>
              <a:rPr lang="en-US" sz="2800" kern="0" dirty="0">
                <a:solidFill>
                  <a:schemeClr val="bg1"/>
                </a:solidFill>
                <a:latin typeface="Helvetica"/>
                <a:ea typeface="ＭＳ Ｐゴシック" charset="-128"/>
                <a:cs typeface="ＭＳ Ｐゴシック" charset="-128"/>
              </a:rPr>
              <a:t>A</a:t>
            </a:r>
            <a:r>
              <a:rPr lang="en-US" sz="2800" kern="0" dirty="0" smtClean="0">
                <a:solidFill>
                  <a:schemeClr val="bg1"/>
                </a:solidFill>
                <a:latin typeface="Helvetica"/>
                <a:ea typeface="ＭＳ Ｐゴシック" charset="-128"/>
                <a:cs typeface="ＭＳ Ｐゴシック" charset="-128"/>
              </a:rPr>
              <a:t>erial sampling drones:</a:t>
            </a:r>
          </a:p>
          <a:p>
            <a:pPr eaLnBrk="1" hangingPunct="1">
              <a:defRPr/>
            </a:pPr>
            <a:r>
              <a:rPr lang="en-US" sz="2800" kern="0" dirty="0" smtClean="0">
                <a:solidFill>
                  <a:schemeClr val="bg1"/>
                </a:solidFill>
                <a:latin typeface="Helvetica"/>
                <a:ea typeface="ＭＳ Ｐゴシック" charset="-128"/>
                <a:cs typeface="ＭＳ Ｐゴシック" charset="-128"/>
              </a:rPr>
              <a:t>40 m – 400 m altitude</a:t>
            </a:r>
          </a:p>
          <a:p>
            <a:pPr eaLnBrk="1" hangingPunct="1">
              <a:defRPr/>
            </a:pPr>
            <a:r>
              <a:rPr lang="en-US" sz="2800" kern="0" dirty="0" smtClean="0">
                <a:solidFill>
                  <a:schemeClr val="bg1"/>
                </a:solidFill>
                <a:latin typeface="Helvetica"/>
                <a:ea typeface="ＭＳ Ｐゴシック" charset="-128"/>
                <a:cs typeface="ＭＳ Ｐゴシック" charset="-128"/>
              </a:rPr>
              <a:t>(</a:t>
            </a:r>
            <a:r>
              <a:rPr lang="en-US" sz="2800" kern="0" dirty="0">
                <a:solidFill>
                  <a:schemeClr val="bg1"/>
                </a:solidFill>
                <a:latin typeface="Helvetica"/>
                <a:ea typeface="ＭＳ Ｐゴシック" charset="-128"/>
                <a:cs typeface="ＭＳ Ｐゴシック" charset="-128"/>
              </a:rPr>
              <a:t>David </a:t>
            </a:r>
            <a:r>
              <a:rPr lang="en-US" sz="2800" kern="0" dirty="0" err="1" smtClean="0">
                <a:solidFill>
                  <a:schemeClr val="bg1"/>
                </a:solidFill>
                <a:latin typeface="Helvetica"/>
                <a:ea typeface="ＭＳ Ｐゴシック" charset="-128"/>
                <a:cs typeface="ＭＳ Ｐゴシック" charset="-128"/>
              </a:rPr>
              <a:t>Schmale’s</a:t>
            </a:r>
            <a:r>
              <a:rPr lang="en-US" sz="2800" kern="0" dirty="0" smtClean="0">
                <a:solidFill>
                  <a:schemeClr val="bg1"/>
                </a:solidFill>
                <a:latin typeface="Helvetica"/>
                <a:ea typeface="ＭＳ Ｐゴシック" charset="-128"/>
                <a:cs typeface="ＭＳ Ｐゴシック" charset="-128"/>
              </a:rPr>
              <a:t> group</a:t>
            </a:r>
            <a:r>
              <a:rPr lang="en-US" sz="2800" kern="0" dirty="0">
                <a:solidFill>
                  <a:schemeClr val="bg1"/>
                </a:solidFill>
                <a:latin typeface="Helvetica"/>
                <a:ea typeface="ＭＳ Ｐゴシック" charset="-128"/>
                <a:cs typeface="ＭＳ Ｐゴシック" charset="-128"/>
              </a:rPr>
              <a:t>)</a:t>
            </a:r>
          </a:p>
        </p:txBody>
      </p:sp>
      <p:cxnSp>
        <p:nvCxnSpPr>
          <p:cNvPr id="7" name="Straight Arrow Connector 6"/>
          <p:cNvCxnSpPr>
            <a:cxnSpLocks noChangeShapeType="1"/>
          </p:cNvCxnSpPr>
          <p:nvPr/>
        </p:nvCxnSpPr>
        <p:spPr bwMode="auto">
          <a:xfrm rot="5400000">
            <a:off x="4533900" y="2400300"/>
            <a:ext cx="1676400" cy="1447800"/>
          </a:xfrm>
          <a:prstGeom prst="straightConnector1">
            <a:avLst/>
          </a:prstGeom>
          <a:noFill/>
          <a:ln w="34925">
            <a:solidFill>
              <a:schemeClr val="bg1"/>
            </a:solidFill>
            <a:round/>
            <a:headEnd/>
            <a:tailEnd type="arrow" w="med" len="med"/>
          </a:ln>
        </p:spPr>
      </p:cxnSp>
      <p:sp>
        <p:nvSpPr>
          <p:cNvPr id="9" name="Rectangle 4"/>
          <p:cNvSpPr txBox="1">
            <a:spLocks noChangeArrowheads="1"/>
          </p:cNvSpPr>
          <p:nvPr/>
        </p:nvSpPr>
        <p:spPr bwMode="auto">
          <a:xfrm>
            <a:off x="0" y="4876800"/>
            <a:ext cx="9525000" cy="1066799"/>
          </a:xfrm>
          <a:prstGeom prst="rect">
            <a:avLst/>
          </a:prstGeom>
          <a:noFill/>
          <a:ln w="9525">
            <a:noFill/>
            <a:miter lim="800000"/>
            <a:headEnd/>
            <a:tailEnd/>
          </a:ln>
        </p:spPr>
        <p:txBody>
          <a:bodyPr lIns="91291" tIns="45646" rIns="91291" bIns="45646" anchor="ctr">
            <a:prstTxWarp prst="textNoShape">
              <a:avLst/>
            </a:prstTxWarp>
          </a:bodyPr>
          <a:lstStyle/>
          <a:p>
            <a:pPr algn="l" eaLnBrk="1" hangingPunct="1">
              <a:defRPr/>
            </a:pPr>
            <a:r>
              <a:rPr lang="en-US" sz="3200" kern="0" dirty="0" smtClean="0">
                <a:solidFill>
                  <a:schemeClr val="bg1"/>
                </a:solidFill>
                <a:latin typeface="Helvetica"/>
                <a:ea typeface="ＭＳ Ｐゴシック" charset="-128"/>
                <a:cs typeface="ＭＳ Ｐゴシック" charset="-128"/>
              </a:rPr>
              <a:t>Samples collected over 10-30 minute intervals at constant elevation (e.g., 400m) above ground level</a:t>
            </a:r>
            <a:endParaRPr lang="en-US" sz="3200" kern="0" dirty="0">
              <a:solidFill>
                <a:schemeClr val="bg1"/>
              </a:solidFill>
              <a:latin typeface="Helvetica"/>
              <a:ea typeface="ＭＳ Ｐゴシック" charset="-128"/>
              <a:cs typeface="ＭＳ Ｐゴシック" charset="-128"/>
            </a:endParaRPr>
          </a:p>
        </p:txBody>
      </p:sp>
      <p:pic>
        <p:nvPicPr>
          <p:cNvPr id="2" name="binbinmovie.m4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114800" y="152400"/>
            <a:ext cx="4876800" cy="2743200"/>
          </a:xfrm>
          <a:prstGeom prst="rect">
            <a:avLst/>
          </a:prstGeom>
          <a:ln>
            <a:solidFill>
              <a:schemeClr val="bg1"/>
            </a:solidFill>
          </a:ln>
          <a:effectLst>
            <a:glow rad="101600">
              <a:schemeClr val="bg1">
                <a:alpha val="75000"/>
              </a:schemeClr>
            </a:glow>
          </a:effec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145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dplan"/>
          <p:cNvPicPr>
            <a:picLocks noChangeAspect="1" noChangeArrowheads="1"/>
          </p:cNvPicPr>
          <p:nvPr/>
        </p:nvPicPr>
        <p:blipFill>
          <a:blip r:embed="rId3"/>
          <a:srcRect/>
          <a:stretch>
            <a:fillRect/>
          </a:stretch>
        </p:blipFill>
        <p:spPr bwMode="auto">
          <a:xfrm>
            <a:off x="152400" y="838200"/>
            <a:ext cx="8901113" cy="2743200"/>
          </a:xfrm>
          <a:prstGeom prst="rect">
            <a:avLst/>
          </a:prstGeom>
          <a:noFill/>
          <a:ln w="9525">
            <a:noFill/>
            <a:miter lim="800000"/>
            <a:headEnd/>
            <a:tailEnd/>
          </a:ln>
        </p:spPr>
      </p:pic>
      <p:sp>
        <p:nvSpPr>
          <p:cNvPr id="4" name="Title 1"/>
          <p:cNvSpPr txBox="1">
            <a:spLocks/>
          </p:cNvSpPr>
          <p:nvPr/>
        </p:nvSpPr>
        <p:spPr bwMode="auto">
          <a:xfrm>
            <a:off x="0" y="152400"/>
            <a:ext cx="9144000" cy="533400"/>
          </a:xfrm>
          <a:prstGeom prst="rect">
            <a:avLst/>
          </a:prstGeom>
          <a:noFill/>
          <a:ln w="9525">
            <a:noFill/>
            <a:miter lim="800000"/>
            <a:headEnd/>
            <a:tailEnd/>
          </a:ln>
        </p:spPr>
        <p:txBody>
          <a:bodyPr vert="horz" wrap="square" lIns="91184" tIns="45593" rIns="91184" bIns="45593" numCol="1" anchor="ctr" anchorCtr="0" compatLnSpc="1">
            <a:prstTxWarp prst="textNoShape">
              <a:avLst/>
            </a:prstTxWarp>
          </a:bodyPr>
          <a:lstStyle/>
          <a:p>
            <a:pPr lvl="0">
              <a:defRPr/>
            </a:pPr>
            <a:r>
              <a:rPr lang="en-US" sz="3600" b="1" kern="0" dirty="0" smtClean="0">
                <a:solidFill>
                  <a:schemeClr val="accent1">
                    <a:lumMod val="25000"/>
                  </a:schemeClr>
                </a:solidFill>
                <a:latin typeface="Calibri"/>
                <a:ea typeface="ＭＳ Ｐゴシック" charset="-128"/>
                <a:cs typeface="ＭＳ Ｐゴシック" charset="-128"/>
              </a:rPr>
              <a:t>Collect spores, identify species</a:t>
            </a:r>
            <a:endParaRPr lang="en-US" sz="3600" b="1" kern="0" dirty="0">
              <a:solidFill>
                <a:schemeClr val="accent1">
                  <a:lumMod val="25000"/>
                </a:schemeClr>
              </a:solidFill>
              <a:latin typeface="Calibri"/>
              <a:ea typeface="ＭＳ Ｐゴシック" charset="-128"/>
              <a:cs typeface="ＭＳ Ｐゴシック" charset="-128"/>
            </a:endParaRPr>
          </a:p>
        </p:txBody>
      </p:sp>
      <p:pic>
        <p:nvPicPr>
          <p:cNvPr id="5" name="Content Placeholder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2362200" y="3352800"/>
            <a:ext cx="4547860" cy="3376965"/>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Picture 2"/>
          <p:cNvPicPr>
            <a:picLocks noChangeAspect="1" noChangeArrowheads="1"/>
          </p:cNvPicPr>
          <p:nvPr/>
        </p:nvPicPr>
        <p:blipFill>
          <a:blip r:embed="rId2"/>
          <a:srcRect/>
          <a:stretch>
            <a:fillRect/>
          </a:stretch>
        </p:blipFill>
        <p:spPr bwMode="auto">
          <a:xfrm>
            <a:off x="254334" y="0"/>
            <a:ext cx="8889666" cy="6869288"/>
          </a:xfrm>
          <a:prstGeom prst="rect">
            <a:avLst/>
          </a:prstGeom>
          <a:noFill/>
          <a:ln w="9525">
            <a:noFill/>
            <a:miter lim="800000"/>
            <a:headEnd/>
            <a:tailEnd/>
          </a:ln>
          <a:effectLst/>
        </p:spPr>
      </p:pic>
      <p:sp>
        <p:nvSpPr>
          <p:cNvPr id="3" name="Title 1"/>
          <p:cNvSpPr txBox="1">
            <a:spLocks/>
          </p:cNvSpPr>
          <p:nvPr/>
        </p:nvSpPr>
        <p:spPr bwMode="auto">
          <a:xfrm>
            <a:off x="2362200" y="1066800"/>
            <a:ext cx="6172200" cy="990600"/>
          </a:xfrm>
          <a:prstGeom prst="rect">
            <a:avLst/>
          </a:prstGeom>
          <a:noFill/>
          <a:ln w="9525">
            <a:noFill/>
            <a:miter lim="800000"/>
            <a:headEnd/>
            <a:tailEnd/>
          </a:ln>
        </p:spPr>
        <p:txBody>
          <a:bodyPr vert="horz" wrap="square" lIns="91152" tIns="45578" rIns="91152" bIns="45578" numCol="1" anchor="ctr" anchorCtr="0" compatLnSpc="1">
            <a:prstTxWarp prst="textNoShape">
              <a:avLst/>
            </a:prstTxWarp>
          </a:bodyPr>
          <a:lstStyle/>
          <a:p>
            <a:pPr lvl="0" algn="l">
              <a:defRPr/>
            </a:pPr>
            <a:r>
              <a:rPr lang="en-US" b="1" kern="0" dirty="0" smtClean="0">
                <a:solidFill>
                  <a:schemeClr val="accent1">
                    <a:lumMod val="25000"/>
                  </a:schemeClr>
                </a:solidFill>
                <a:latin typeface="Calibri"/>
                <a:ea typeface="ＭＳ Ｐゴシック" charset="-128"/>
                <a:cs typeface="ＭＳ Ｐゴシック" charset="-128"/>
              </a:rPr>
              <a:t>A time series at a single sampling location.</a:t>
            </a:r>
          </a:p>
          <a:p>
            <a:pPr lvl="0" algn="l">
              <a:defRPr/>
            </a:pPr>
            <a:r>
              <a:rPr lang="en-US" b="1" kern="0" dirty="0">
                <a:solidFill>
                  <a:schemeClr val="accent1">
                    <a:lumMod val="25000"/>
                  </a:schemeClr>
                </a:solidFill>
                <a:latin typeface="Calibri"/>
                <a:ea typeface="ＭＳ Ｐゴシック" charset="-128"/>
                <a:cs typeface="ＭＳ Ｐゴシック" charset="-128"/>
              </a:rPr>
              <a:t>T</a:t>
            </a:r>
            <a:r>
              <a:rPr lang="en-US" b="1" kern="0" dirty="0" smtClean="0">
                <a:solidFill>
                  <a:schemeClr val="accent1">
                    <a:lumMod val="25000"/>
                  </a:schemeClr>
                </a:solidFill>
                <a:latin typeface="Calibri"/>
                <a:ea typeface="ＭＳ Ｐゴシック" charset="-128"/>
                <a:cs typeface="ＭＳ Ｐゴシック" charset="-128"/>
              </a:rPr>
              <a:t>otal spore concentration (all species).</a:t>
            </a:r>
            <a:endParaRPr lang="en-US" b="1" kern="0" dirty="0">
              <a:solidFill>
                <a:schemeClr val="accent1">
                  <a:lumMod val="25000"/>
                </a:schemeClr>
              </a:solidFill>
              <a:latin typeface="Calibri"/>
              <a:ea typeface="ＭＳ Ｐゴシック" charset="-128"/>
              <a:cs typeface="ＭＳ Ｐゴシック" charset="-128"/>
            </a:endParaRPr>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bwMode="auto">
          <a:xfrm>
            <a:off x="0" y="152400"/>
            <a:ext cx="9144000" cy="533400"/>
          </a:xfrm>
          <a:prstGeom prst="rect">
            <a:avLst/>
          </a:prstGeom>
          <a:noFill/>
          <a:ln w="9525">
            <a:noFill/>
            <a:miter lim="800000"/>
            <a:headEnd/>
            <a:tailEnd/>
          </a:ln>
        </p:spPr>
        <p:txBody>
          <a:bodyPr vert="horz" wrap="square" lIns="91184" tIns="45593" rIns="91184" bIns="45593" numCol="1" anchor="ctr" anchorCtr="0" compatLnSpc="1">
            <a:prstTxWarp prst="textNoShape">
              <a:avLst/>
            </a:prstTxWarp>
          </a:bodyPr>
          <a:lstStyle/>
          <a:p>
            <a:pPr lvl="0">
              <a:defRPr/>
            </a:pPr>
            <a:r>
              <a:rPr lang="en-US" sz="3600" b="1" kern="0" dirty="0" smtClean="0">
                <a:solidFill>
                  <a:schemeClr val="accent1">
                    <a:lumMod val="25000"/>
                  </a:schemeClr>
                </a:solidFill>
                <a:latin typeface="Calibri"/>
                <a:ea typeface="ＭＳ Ｐゴシック" charset="-128"/>
                <a:cs typeface="ＭＳ Ｐゴシック" charset="-128"/>
              </a:rPr>
              <a:t>Sources are unknown</a:t>
            </a:r>
            <a:endParaRPr lang="en-US" sz="3600" b="1" kern="0" dirty="0">
              <a:solidFill>
                <a:schemeClr val="accent1">
                  <a:lumMod val="25000"/>
                </a:schemeClr>
              </a:solidFill>
              <a:latin typeface="Calibri"/>
              <a:ea typeface="ＭＳ Ｐゴシック" charset="-128"/>
              <a:cs typeface="ＭＳ Ｐゴシック" charset="-128"/>
            </a:endParaRPr>
          </a:p>
        </p:txBody>
      </p:sp>
      <p:pic>
        <p:nvPicPr>
          <p:cNvPr id="7" name="HourlyConcentrations2011.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600200" y="1840780"/>
            <a:ext cx="6705600" cy="5039700"/>
          </a:xfrm>
          <a:prstGeom prst="rect">
            <a:avLst/>
          </a:prstGeom>
        </p:spPr>
      </p:pic>
      <p:sp>
        <p:nvSpPr>
          <p:cNvPr id="8" name="Rectangle 7"/>
          <p:cNvSpPr/>
          <p:nvPr/>
        </p:nvSpPr>
        <p:spPr bwMode="auto">
          <a:xfrm>
            <a:off x="7162800" y="1981200"/>
            <a:ext cx="1066795" cy="44196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238" tIns="45619" rIns="91238" bIns="45619" numCol="1" rtlCol="0" anchor="ctr" anchorCtr="0" compatLnSpc="1">
            <a:prstTxWarp prst="textNoShape">
              <a:avLst/>
            </a:prstTxWarp>
          </a:bodyPr>
          <a:lstStyle/>
          <a:p>
            <a:pPr defTabSz="912370"/>
            <a:endParaRPr lang="en-US" dirty="0"/>
          </a:p>
        </p:txBody>
      </p:sp>
      <p:sp>
        <p:nvSpPr>
          <p:cNvPr id="9" name="Rectangle 8"/>
          <p:cNvSpPr/>
          <p:nvPr/>
        </p:nvSpPr>
        <p:spPr bwMode="auto">
          <a:xfrm>
            <a:off x="2667000" y="1828800"/>
            <a:ext cx="5105395" cy="3048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238" tIns="45619" rIns="91238" bIns="45619" numCol="1" rtlCol="0" anchor="ctr" anchorCtr="0" compatLnSpc="1">
            <a:prstTxWarp prst="textNoShape">
              <a:avLst/>
            </a:prstTxWarp>
          </a:bodyPr>
          <a:lstStyle/>
          <a:p>
            <a:pPr defTabSz="912370"/>
            <a:endParaRPr lang="en-US" dirty="0"/>
          </a:p>
        </p:txBody>
      </p:sp>
      <p:sp>
        <p:nvSpPr>
          <p:cNvPr id="10" name="Rectangle 9"/>
          <p:cNvSpPr/>
          <p:nvPr/>
        </p:nvSpPr>
        <p:spPr bwMode="auto">
          <a:xfrm>
            <a:off x="2362200" y="6400800"/>
            <a:ext cx="5105395" cy="3048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238" tIns="45619" rIns="91238" bIns="45619" numCol="1" rtlCol="0" anchor="ctr" anchorCtr="0" compatLnSpc="1">
            <a:prstTxWarp prst="textNoShape">
              <a:avLst/>
            </a:prstTxWarp>
          </a:bodyPr>
          <a:lstStyle/>
          <a:p>
            <a:pPr defTabSz="912370"/>
            <a:endParaRPr lang="en-US" dirty="0"/>
          </a:p>
        </p:txBody>
      </p:sp>
      <p:sp>
        <p:nvSpPr>
          <p:cNvPr id="11" name="Rectangle 10"/>
          <p:cNvSpPr/>
          <p:nvPr/>
        </p:nvSpPr>
        <p:spPr bwMode="auto">
          <a:xfrm>
            <a:off x="1371600" y="2133600"/>
            <a:ext cx="1066795" cy="44196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238" tIns="45619" rIns="91238" bIns="45619" numCol="1" rtlCol="0" anchor="ctr" anchorCtr="0" compatLnSpc="1">
            <a:prstTxWarp prst="textNoShape">
              <a:avLst/>
            </a:prstTxWarp>
          </a:bodyPr>
          <a:lstStyle/>
          <a:p>
            <a:pPr defTabSz="912370"/>
            <a:endParaRPr lang="en-US" dirty="0"/>
          </a:p>
        </p:txBody>
      </p:sp>
      <p:sp>
        <p:nvSpPr>
          <p:cNvPr id="12" name="Title 1"/>
          <p:cNvSpPr txBox="1">
            <a:spLocks/>
          </p:cNvSpPr>
          <p:nvPr/>
        </p:nvSpPr>
        <p:spPr bwMode="auto">
          <a:xfrm>
            <a:off x="533400" y="990600"/>
            <a:ext cx="8610600" cy="762000"/>
          </a:xfrm>
          <a:prstGeom prst="rect">
            <a:avLst/>
          </a:prstGeom>
          <a:noFill/>
          <a:ln w="9525">
            <a:noFill/>
            <a:miter lim="800000"/>
            <a:headEnd/>
            <a:tailEnd/>
          </a:ln>
        </p:spPr>
        <p:txBody>
          <a:bodyPr vert="horz" wrap="square" lIns="91152" tIns="45578" rIns="91152" bIns="45578" numCol="1" anchor="ctr" anchorCtr="0" compatLnSpc="1">
            <a:prstTxWarp prst="textNoShape">
              <a:avLst/>
            </a:prstTxWarp>
          </a:bodyPr>
          <a:lstStyle/>
          <a:p>
            <a:pPr lvl="0" algn="l">
              <a:defRPr/>
            </a:pPr>
            <a:r>
              <a:rPr lang="en-US" b="1" kern="0" dirty="0" smtClean="0">
                <a:solidFill>
                  <a:schemeClr val="accent1">
                    <a:lumMod val="25000"/>
                  </a:schemeClr>
                </a:solidFill>
                <a:latin typeface="Calibri"/>
                <a:ea typeface="ＭＳ Ｐゴシック" charset="-128"/>
                <a:cs typeface="ＭＳ Ｐゴシック" charset="-128"/>
              </a:rPr>
              <a:t>If sources were known, could model plume </a:t>
            </a:r>
            <a:endParaRPr lang="en-US" b="1" kern="0" dirty="0">
              <a:solidFill>
                <a:schemeClr val="accent1">
                  <a:lumMod val="25000"/>
                </a:schemeClr>
              </a:solidFill>
              <a:latin typeface="Calibri"/>
              <a:ea typeface="ＭＳ Ｐゴシック" charset="-128"/>
              <a:cs typeface="ＭＳ Ｐゴシック" charset="-128"/>
            </a:endParaRPr>
          </a:p>
        </p:txBody>
      </p:sp>
    </p:spTree>
    <p:extLst>
      <p:ext uri="{BB962C8B-B14F-4D97-AF65-F5344CB8AC3E}">
        <p14:creationId xmlns:p14="http://schemas.microsoft.com/office/powerpoint/2010/main" val="303733860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200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vol="80000">
                <p:cTn id="12" fill="hold" display="0">
                  <p:stCondLst>
                    <p:cond delay="indefinite"/>
                  </p:stCondLst>
                </p:cTn>
                <p:tgtEl>
                  <p:spTgt spid="7"/>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0" y="152400"/>
            <a:ext cx="9144000" cy="533400"/>
          </a:xfrm>
          <a:prstGeom prst="rect">
            <a:avLst/>
          </a:prstGeom>
          <a:noFill/>
          <a:ln w="9525">
            <a:noFill/>
            <a:miter lim="800000"/>
            <a:headEnd/>
            <a:tailEnd/>
          </a:ln>
        </p:spPr>
        <p:txBody>
          <a:bodyPr vert="horz" wrap="square" lIns="91184" tIns="45593" rIns="91184" bIns="45593" numCol="1" anchor="ctr" anchorCtr="0" compatLnSpc="1">
            <a:prstTxWarp prst="textNoShape">
              <a:avLst/>
            </a:prstTxWarp>
          </a:bodyPr>
          <a:lstStyle/>
          <a:p>
            <a:pPr lvl="0">
              <a:defRPr/>
            </a:pPr>
            <a:r>
              <a:rPr lang="en-US" sz="3600" b="1" kern="0" dirty="0" smtClean="0">
                <a:solidFill>
                  <a:schemeClr val="accent1">
                    <a:lumMod val="25000"/>
                  </a:schemeClr>
                </a:solidFill>
                <a:latin typeface="Calibri"/>
                <a:ea typeface="ＭＳ Ｐゴシック" charset="-128"/>
                <a:cs typeface="ＭＳ Ｐゴシック" charset="-128"/>
              </a:rPr>
              <a:t>Sources are unknown</a:t>
            </a:r>
            <a:endParaRPr lang="en-US" sz="3600" b="1" kern="0" dirty="0">
              <a:solidFill>
                <a:schemeClr val="accent1">
                  <a:lumMod val="25000"/>
                </a:schemeClr>
              </a:solidFill>
              <a:latin typeface="Calibri"/>
              <a:ea typeface="ＭＳ Ｐゴシック" charset="-128"/>
              <a:cs typeface="ＭＳ Ｐゴシック" charset="-128"/>
            </a:endParaRPr>
          </a:p>
        </p:txBody>
      </p:sp>
      <p:sp>
        <p:nvSpPr>
          <p:cNvPr id="8" name="Title 1"/>
          <p:cNvSpPr txBox="1">
            <a:spLocks/>
          </p:cNvSpPr>
          <p:nvPr/>
        </p:nvSpPr>
        <p:spPr bwMode="auto">
          <a:xfrm>
            <a:off x="0" y="914400"/>
            <a:ext cx="9144000" cy="533400"/>
          </a:xfrm>
          <a:prstGeom prst="rect">
            <a:avLst/>
          </a:prstGeom>
          <a:noFill/>
          <a:ln w="9525">
            <a:noFill/>
            <a:miter lim="800000"/>
            <a:headEnd/>
            <a:tailEnd/>
          </a:ln>
        </p:spPr>
        <p:txBody>
          <a:bodyPr vert="horz" wrap="square" lIns="91152" tIns="45578" rIns="91152" bIns="45578" numCol="1" anchor="ctr" anchorCtr="0" compatLnSpc="1">
            <a:prstTxWarp prst="textNoShape">
              <a:avLst/>
            </a:prstTxWarp>
          </a:bodyPr>
          <a:lstStyle/>
          <a:p>
            <a:pPr lvl="0">
              <a:defRPr/>
            </a:pPr>
            <a:r>
              <a:rPr lang="en-US" b="1" kern="0" dirty="0" smtClean="0">
                <a:solidFill>
                  <a:schemeClr val="accent1">
                    <a:lumMod val="25000"/>
                  </a:schemeClr>
                </a:solidFill>
                <a:latin typeface="Calibri"/>
                <a:ea typeface="ＭＳ Ｐゴシック" charset="-128"/>
                <a:cs typeface="ＭＳ Ｐゴシック" charset="-128"/>
              </a:rPr>
              <a:t>We are sampling from many sources</a:t>
            </a:r>
            <a:endParaRPr lang="en-US" b="1" kern="0" dirty="0">
              <a:solidFill>
                <a:schemeClr val="accent1">
                  <a:lumMod val="25000"/>
                </a:schemeClr>
              </a:solidFill>
              <a:latin typeface="Calibri"/>
              <a:ea typeface="ＭＳ Ｐゴシック" charset="-128"/>
              <a:cs typeface="ＭＳ Ｐゴシック" charset="-128"/>
            </a:endParaRPr>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0" y="152400"/>
            <a:ext cx="9144000" cy="533400"/>
          </a:xfrm>
          <a:prstGeom prst="rect">
            <a:avLst/>
          </a:prstGeom>
          <a:noFill/>
          <a:ln w="9525">
            <a:noFill/>
            <a:miter lim="800000"/>
            <a:headEnd/>
            <a:tailEnd/>
          </a:ln>
        </p:spPr>
        <p:txBody>
          <a:bodyPr vert="horz" wrap="square" lIns="91184" tIns="45593" rIns="91184" bIns="45593" numCol="1" anchor="ctr" anchorCtr="0" compatLnSpc="1">
            <a:prstTxWarp prst="textNoShape">
              <a:avLst/>
            </a:prstTxWarp>
          </a:bodyPr>
          <a:lstStyle/>
          <a:p>
            <a:pPr lvl="0">
              <a:defRPr/>
            </a:pPr>
            <a:r>
              <a:rPr lang="en-US" sz="3600" b="1" kern="0" dirty="0" smtClean="0">
                <a:solidFill>
                  <a:schemeClr val="accent1">
                    <a:lumMod val="25000"/>
                  </a:schemeClr>
                </a:solidFill>
                <a:latin typeface="Calibri"/>
                <a:ea typeface="ＭＳ Ｐゴシック" charset="-128"/>
                <a:cs typeface="ＭＳ Ｐゴシック" charset="-128"/>
              </a:rPr>
              <a:t>Sources are unknown</a:t>
            </a:r>
            <a:endParaRPr lang="en-US" sz="3600" b="1" kern="0" dirty="0">
              <a:solidFill>
                <a:schemeClr val="accent1">
                  <a:lumMod val="25000"/>
                </a:schemeClr>
              </a:solidFill>
              <a:latin typeface="Calibri"/>
              <a:ea typeface="ＭＳ Ｐゴシック" charset="-128"/>
              <a:cs typeface="ＭＳ Ｐゴシック" charset="-128"/>
            </a:endParaRPr>
          </a:p>
        </p:txBody>
      </p:sp>
      <p:sp>
        <p:nvSpPr>
          <p:cNvPr id="7" name="Title 1"/>
          <p:cNvSpPr txBox="1">
            <a:spLocks/>
          </p:cNvSpPr>
          <p:nvPr/>
        </p:nvSpPr>
        <p:spPr bwMode="auto">
          <a:xfrm>
            <a:off x="5181600" y="1905000"/>
            <a:ext cx="3962400" cy="3810000"/>
          </a:xfrm>
          <a:prstGeom prst="rect">
            <a:avLst/>
          </a:prstGeom>
          <a:noFill/>
          <a:ln w="9525">
            <a:noFill/>
            <a:miter lim="800000"/>
            <a:headEnd/>
            <a:tailEnd/>
          </a:ln>
        </p:spPr>
        <p:txBody>
          <a:bodyPr vert="horz" wrap="square" lIns="91152" tIns="45578" rIns="91152" bIns="45578" numCol="1" anchor="ctr" anchorCtr="0" compatLnSpc="1">
            <a:prstTxWarp prst="textNoShape">
              <a:avLst/>
            </a:prstTxWarp>
          </a:bodyPr>
          <a:lstStyle/>
          <a:p>
            <a:pPr lvl="0" algn="l">
              <a:defRPr/>
            </a:pPr>
            <a:r>
              <a:rPr lang="en-US" b="1" kern="0" dirty="0" smtClean="0">
                <a:solidFill>
                  <a:schemeClr val="accent1">
                    <a:lumMod val="25000"/>
                  </a:schemeClr>
                </a:solidFill>
                <a:latin typeface="Calibri"/>
                <a:ea typeface="ＭＳ Ｐゴシック" charset="-128"/>
                <a:cs typeface="ＭＳ Ｐゴシック" charset="-128"/>
              </a:rPr>
              <a:t>We are sampling a </a:t>
            </a:r>
            <a:r>
              <a:rPr lang="en-US" b="1" u="sng" kern="0" dirty="0" smtClean="0">
                <a:solidFill>
                  <a:schemeClr val="accent1">
                    <a:lumMod val="25000"/>
                  </a:schemeClr>
                </a:solidFill>
                <a:latin typeface="Calibri"/>
                <a:ea typeface="ＭＳ Ｐゴシック" charset="-128"/>
                <a:cs typeface="ＭＳ Ｐゴシック" charset="-128"/>
              </a:rPr>
              <a:t>superposition of plumes</a:t>
            </a:r>
            <a:r>
              <a:rPr lang="en-US" b="1" kern="0" dirty="0" smtClean="0">
                <a:solidFill>
                  <a:schemeClr val="accent1">
                    <a:lumMod val="25000"/>
                  </a:schemeClr>
                </a:solidFill>
                <a:latin typeface="Calibri"/>
                <a:ea typeface="ＭＳ Ｐゴシック" charset="-128"/>
                <a:cs typeface="ＭＳ Ｐゴシック" charset="-128"/>
              </a:rPr>
              <a:t> from various distant sources (e.g., diseased fields)</a:t>
            </a:r>
          </a:p>
          <a:p>
            <a:pPr lvl="0" algn="l">
              <a:defRPr/>
            </a:pPr>
            <a:endParaRPr lang="en-US" b="1" kern="0" dirty="0" smtClean="0">
              <a:solidFill>
                <a:schemeClr val="accent1">
                  <a:lumMod val="25000"/>
                </a:schemeClr>
              </a:solidFill>
              <a:latin typeface="Calibri"/>
              <a:ea typeface="ＭＳ Ｐゴシック" charset="-128"/>
              <a:cs typeface="ＭＳ Ｐゴシック" charset="-128"/>
            </a:endParaRPr>
          </a:p>
          <a:p>
            <a:pPr lvl="0" algn="l">
              <a:defRPr/>
            </a:pPr>
            <a:r>
              <a:rPr lang="en-US" b="1" kern="0" dirty="0" smtClean="0">
                <a:solidFill>
                  <a:schemeClr val="accent1">
                    <a:lumMod val="25000"/>
                  </a:schemeClr>
                </a:solidFill>
                <a:latin typeface="Calibri"/>
                <a:ea typeface="ＭＳ Ｐゴシック" charset="-128"/>
                <a:cs typeface="ＭＳ Ｐゴシック" charset="-128"/>
              </a:rPr>
              <a:t>Spores are airborne long enough to be mixed a bit by atmospheric transport structures</a:t>
            </a:r>
            <a:endParaRPr lang="en-US" b="1" kern="0" dirty="0">
              <a:solidFill>
                <a:schemeClr val="accent1">
                  <a:lumMod val="25000"/>
                </a:schemeClr>
              </a:solidFill>
              <a:latin typeface="Calibri"/>
              <a:ea typeface="ＭＳ Ｐゴシック" charset="-128"/>
              <a:cs typeface="ＭＳ Ｐゴシック" charset="-128"/>
            </a:endParaRPr>
          </a:p>
        </p:txBody>
      </p:sp>
      <p:sp>
        <p:nvSpPr>
          <p:cNvPr id="8" name="Title 1"/>
          <p:cNvSpPr txBox="1">
            <a:spLocks/>
          </p:cNvSpPr>
          <p:nvPr/>
        </p:nvSpPr>
        <p:spPr bwMode="auto">
          <a:xfrm>
            <a:off x="0" y="914400"/>
            <a:ext cx="9144000" cy="533400"/>
          </a:xfrm>
          <a:prstGeom prst="rect">
            <a:avLst/>
          </a:prstGeom>
          <a:noFill/>
          <a:ln w="9525">
            <a:noFill/>
            <a:miter lim="800000"/>
            <a:headEnd/>
            <a:tailEnd/>
          </a:ln>
        </p:spPr>
        <p:txBody>
          <a:bodyPr vert="horz" wrap="square" lIns="91152" tIns="45578" rIns="91152" bIns="45578" numCol="1" anchor="ctr" anchorCtr="0" compatLnSpc="1">
            <a:prstTxWarp prst="textNoShape">
              <a:avLst/>
            </a:prstTxWarp>
          </a:bodyPr>
          <a:lstStyle/>
          <a:p>
            <a:pPr lvl="0">
              <a:defRPr/>
            </a:pPr>
            <a:r>
              <a:rPr lang="en-US" b="1" kern="0" dirty="0" smtClean="0">
                <a:solidFill>
                  <a:schemeClr val="accent1">
                    <a:lumMod val="25000"/>
                  </a:schemeClr>
                </a:solidFill>
                <a:latin typeface="Calibri"/>
                <a:ea typeface="ＭＳ Ｐゴシック" charset="-128"/>
                <a:cs typeface="ＭＳ Ｐゴシック" charset="-128"/>
              </a:rPr>
              <a:t>We are sampling from many sources</a:t>
            </a:r>
            <a:endParaRPr lang="en-US" b="1" kern="0" dirty="0">
              <a:solidFill>
                <a:schemeClr val="accent1">
                  <a:lumMod val="25000"/>
                </a:schemeClr>
              </a:solidFill>
              <a:latin typeface="Calibri"/>
              <a:ea typeface="ＭＳ Ｐゴシック" charset="-128"/>
              <a:cs typeface="ＭＳ Ｐゴシック" charset="-128"/>
            </a:endParaRPr>
          </a:p>
        </p:txBody>
      </p:sp>
      <p:sp>
        <p:nvSpPr>
          <p:cNvPr id="10" name="Rectangle 9"/>
          <p:cNvSpPr/>
          <p:nvPr/>
        </p:nvSpPr>
        <p:spPr bwMode="auto">
          <a:xfrm>
            <a:off x="5181600" y="3962400"/>
            <a:ext cx="3657600" cy="23622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173" tIns="45588" rIns="91173" bIns="45588" numCol="1" rtlCol="0" anchor="ctr" anchorCtr="0" compatLnSpc="1">
            <a:prstTxWarp prst="textNoShape">
              <a:avLst/>
            </a:prstTxWarp>
          </a:bodyPr>
          <a:lstStyle/>
          <a:p>
            <a:pPr defTabSz="911731"/>
            <a:endParaRPr lang="en-US" dirty="0"/>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0" y="152400"/>
            <a:ext cx="9144000" cy="533400"/>
          </a:xfrm>
          <a:prstGeom prst="rect">
            <a:avLst/>
          </a:prstGeom>
          <a:noFill/>
          <a:ln w="9525">
            <a:noFill/>
            <a:miter lim="800000"/>
            <a:headEnd/>
            <a:tailEnd/>
          </a:ln>
        </p:spPr>
        <p:txBody>
          <a:bodyPr vert="horz" wrap="square" lIns="91184" tIns="45593" rIns="91184" bIns="45593" numCol="1" anchor="ctr" anchorCtr="0" compatLnSpc="1">
            <a:prstTxWarp prst="textNoShape">
              <a:avLst/>
            </a:prstTxWarp>
          </a:bodyPr>
          <a:lstStyle/>
          <a:p>
            <a:pPr lvl="0">
              <a:defRPr/>
            </a:pPr>
            <a:r>
              <a:rPr lang="en-US" sz="3600" b="1" kern="0" dirty="0" smtClean="0">
                <a:solidFill>
                  <a:schemeClr val="accent1">
                    <a:lumMod val="25000"/>
                  </a:schemeClr>
                </a:solidFill>
                <a:latin typeface="Calibri"/>
                <a:ea typeface="ＭＳ Ｐゴシック" charset="-128"/>
                <a:cs typeface="ＭＳ Ｐゴシック" charset="-128"/>
              </a:rPr>
              <a:t>Sources are unknown</a:t>
            </a:r>
            <a:endParaRPr lang="en-US" sz="3600" b="1" kern="0" dirty="0">
              <a:solidFill>
                <a:schemeClr val="accent1">
                  <a:lumMod val="25000"/>
                </a:schemeClr>
              </a:solidFill>
              <a:latin typeface="Calibri"/>
              <a:ea typeface="ＭＳ Ｐゴシック" charset="-128"/>
              <a:cs typeface="ＭＳ Ｐゴシック" charset="-128"/>
            </a:endParaRPr>
          </a:p>
        </p:txBody>
      </p:sp>
      <p:sp>
        <p:nvSpPr>
          <p:cNvPr id="7" name="Title 1"/>
          <p:cNvSpPr txBox="1">
            <a:spLocks/>
          </p:cNvSpPr>
          <p:nvPr/>
        </p:nvSpPr>
        <p:spPr bwMode="auto">
          <a:xfrm>
            <a:off x="5181600" y="1905000"/>
            <a:ext cx="3962400" cy="3810000"/>
          </a:xfrm>
          <a:prstGeom prst="rect">
            <a:avLst/>
          </a:prstGeom>
          <a:noFill/>
          <a:ln w="9525">
            <a:noFill/>
            <a:miter lim="800000"/>
            <a:headEnd/>
            <a:tailEnd/>
          </a:ln>
        </p:spPr>
        <p:txBody>
          <a:bodyPr vert="horz" wrap="square" lIns="91152" tIns="45578" rIns="91152" bIns="45578" numCol="1" anchor="ctr" anchorCtr="0" compatLnSpc="1">
            <a:prstTxWarp prst="textNoShape">
              <a:avLst/>
            </a:prstTxWarp>
          </a:bodyPr>
          <a:lstStyle/>
          <a:p>
            <a:pPr lvl="0" algn="l">
              <a:defRPr/>
            </a:pPr>
            <a:r>
              <a:rPr lang="en-US" b="1" kern="0" dirty="0" smtClean="0">
                <a:solidFill>
                  <a:schemeClr val="accent1">
                    <a:lumMod val="25000"/>
                  </a:schemeClr>
                </a:solidFill>
                <a:latin typeface="Calibri"/>
                <a:ea typeface="ＭＳ Ｐゴシック" charset="-128"/>
                <a:cs typeface="ＭＳ Ｐゴシック" charset="-128"/>
              </a:rPr>
              <a:t>We are sampling a </a:t>
            </a:r>
            <a:r>
              <a:rPr lang="en-US" b="1" u="sng" kern="0" dirty="0" smtClean="0">
                <a:solidFill>
                  <a:schemeClr val="accent1">
                    <a:lumMod val="25000"/>
                  </a:schemeClr>
                </a:solidFill>
                <a:latin typeface="Calibri"/>
                <a:ea typeface="ＭＳ Ｐゴシック" charset="-128"/>
                <a:cs typeface="ＭＳ Ｐゴシック" charset="-128"/>
              </a:rPr>
              <a:t>superposition of plumes</a:t>
            </a:r>
            <a:r>
              <a:rPr lang="en-US" b="1" kern="0" dirty="0" smtClean="0">
                <a:solidFill>
                  <a:schemeClr val="accent1">
                    <a:lumMod val="25000"/>
                  </a:schemeClr>
                </a:solidFill>
                <a:latin typeface="Calibri"/>
                <a:ea typeface="ＭＳ Ｐゴシック" charset="-128"/>
                <a:cs typeface="ＭＳ Ｐゴシック" charset="-128"/>
              </a:rPr>
              <a:t> from various distant sources (e.g., diseased fields)</a:t>
            </a:r>
          </a:p>
          <a:p>
            <a:pPr lvl="0" algn="l">
              <a:defRPr/>
            </a:pPr>
            <a:endParaRPr lang="en-US" b="1" kern="0" dirty="0" smtClean="0">
              <a:solidFill>
                <a:schemeClr val="accent1">
                  <a:lumMod val="25000"/>
                </a:schemeClr>
              </a:solidFill>
              <a:latin typeface="Calibri"/>
              <a:ea typeface="ＭＳ Ｐゴシック" charset="-128"/>
              <a:cs typeface="ＭＳ Ｐゴシック" charset="-128"/>
            </a:endParaRPr>
          </a:p>
          <a:p>
            <a:pPr lvl="0" algn="l">
              <a:defRPr/>
            </a:pPr>
            <a:r>
              <a:rPr lang="en-US" b="1" kern="0" dirty="0" smtClean="0">
                <a:solidFill>
                  <a:schemeClr val="accent1">
                    <a:lumMod val="25000"/>
                  </a:schemeClr>
                </a:solidFill>
                <a:latin typeface="Calibri"/>
                <a:ea typeface="ＭＳ Ｐゴシック" charset="-128"/>
                <a:cs typeface="ＭＳ Ｐゴシック" charset="-128"/>
              </a:rPr>
              <a:t>Spores are airborne long enough to be mixed a bit by atmospheric transport structures</a:t>
            </a:r>
            <a:endParaRPr lang="en-US" b="1" kern="0" dirty="0">
              <a:solidFill>
                <a:schemeClr val="accent1">
                  <a:lumMod val="25000"/>
                </a:schemeClr>
              </a:solidFill>
              <a:latin typeface="Calibri"/>
              <a:ea typeface="ＭＳ Ｐゴシック" charset="-128"/>
              <a:cs typeface="ＭＳ Ｐゴシック" charset="-128"/>
            </a:endParaRPr>
          </a:p>
        </p:txBody>
      </p:sp>
      <p:sp>
        <p:nvSpPr>
          <p:cNvPr id="8" name="Title 1"/>
          <p:cNvSpPr txBox="1">
            <a:spLocks/>
          </p:cNvSpPr>
          <p:nvPr/>
        </p:nvSpPr>
        <p:spPr bwMode="auto">
          <a:xfrm>
            <a:off x="0" y="914400"/>
            <a:ext cx="9144000" cy="533400"/>
          </a:xfrm>
          <a:prstGeom prst="rect">
            <a:avLst/>
          </a:prstGeom>
          <a:noFill/>
          <a:ln w="9525">
            <a:noFill/>
            <a:miter lim="800000"/>
            <a:headEnd/>
            <a:tailEnd/>
          </a:ln>
        </p:spPr>
        <p:txBody>
          <a:bodyPr vert="horz" wrap="square" lIns="91152" tIns="45578" rIns="91152" bIns="45578" numCol="1" anchor="ctr" anchorCtr="0" compatLnSpc="1">
            <a:prstTxWarp prst="textNoShape">
              <a:avLst/>
            </a:prstTxWarp>
          </a:bodyPr>
          <a:lstStyle/>
          <a:p>
            <a:pPr lvl="0">
              <a:defRPr/>
            </a:pPr>
            <a:r>
              <a:rPr lang="en-US" b="1" kern="0" dirty="0" smtClean="0">
                <a:solidFill>
                  <a:schemeClr val="accent1">
                    <a:lumMod val="25000"/>
                  </a:schemeClr>
                </a:solidFill>
                <a:latin typeface="Calibri"/>
                <a:ea typeface="ＭＳ Ｐゴシック" charset="-128"/>
                <a:cs typeface="ＭＳ Ｐゴシック" charset="-128"/>
              </a:rPr>
              <a:t>We are sampling from many sources</a:t>
            </a:r>
            <a:endParaRPr lang="en-US" b="1" kern="0" dirty="0">
              <a:solidFill>
                <a:schemeClr val="accent1">
                  <a:lumMod val="25000"/>
                </a:schemeClr>
              </a:solidFill>
              <a:latin typeface="Calibri"/>
              <a:ea typeface="ＭＳ Ｐゴシック" charset="-128"/>
              <a:cs typeface="ＭＳ Ｐゴシック" charset="-128"/>
            </a:endParaRPr>
          </a:p>
        </p:txBody>
      </p:sp>
      <p:sp>
        <p:nvSpPr>
          <p:cNvPr id="10" name="Rectangle 9"/>
          <p:cNvSpPr/>
          <p:nvPr/>
        </p:nvSpPr>
        <p:spPr bwMode="auto">
          <a:xfrm>
            <a:off x="5181600" y="3962400"/>
            <a:ext cx="3657600" cy="23622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173" tIns="45588" rIns="91173" bIns="45588" numCol="1" rtlCol="0" anchor="ctr" anchorCtr="0" compatLnSpc="1">
            <a:prstTxWarp prst="textNoShape">
              <a:avLst/>
            </a:prstTxWarp>
          </a:bodyPr>
          <a:lstStyle/>
          <a:p>
            <a:pPr defTabSz="911731"/>
            <a:endParaRPr lang="en-US" dirty="0"/>
          </a:p>
        </p:txBody>
      </p:sp>
      <p:sp>
        <p:nvSpPr>
          <p:cNvPr id="9" name="Title 1"/>
          <p:cNvSpPr txBox="1">
            <a:spLocks/>
          </p:cNvSpPr>
          <p:nvPr/>
        </p:nvSpPr>
        <p:spPr bwMode="auto">
          <a:xfrm>
            <a:off x="228600" y="5486400"/>
            <a:ext cx="4038600" cy="457200"/>
          </a:xfrm>
          <a:prstGeom prst="rect">
            <a:avLst/>
          </a:prstGeom>
          <a:noFill/>
          <a:ln w="9525">
            <a:noFill/>
            <a:miter lim="800000"/>
            <a:headEnd/>
            <a:tailEnd/>
          </a:ln>
        </p:spPr>
        <p:txBody>
          <a:bodyPr vert="horz" wrap="square" lIns="91152" tIns="45578" rIns="91152" bIns="45578" numCol="1" anchor="ctr" anchorCtr="0" compatLnSpc="1">
            <a:prstTxWarp prst="textNoShape">
              <a:avLst/>
            </a:prstTxWarp>
          </a:bodyPr>
          <a:lstStyle/>
          <a:p>
            <a:pPr lvl="0" algn="l">
              <a:defRPr/>
            </a:pPr>
            <a:r>
              <a:rPr lang="en-US" b="1" kern="0" dirty="0" smtClean="0">
                <a:solidFill>
                  <a:schemeClr val="accent1">
                    <a:lumMod val="25000"/>
                  </a:schemeClr>
                </a:solidFill>
                <a:latin typeface="Calibri"/>
                <a:ea typeface="ＭＳ Ｐゴシック" charset="-128"/>
                <a:cs typeface="ＭＳ Ｐゴシック" charset="-128"/>
              </a:rPr>
              <a:t>e.g., can imagine ‘invisible’ smoke plumes</a:t>
            </a:r>
            <a:endParaRPr lang="en-US" b="1" kern="0" dirty="0">
              <a:solidFill>
                <a:schemeClr val="accent1">
                  <a:lumMod val="25000"/>
                </a:schemeClr>
              </a:solidFill>
              <a:latin typeface="Calibri"/>
              <a:ea typeface="ＭＳ Ｐゴシック" charset="-128"/>
              <a:cs typeface="ＭＳ Ｐゴシック" charset="-128"/>
            </a:endParaRPr>
          </a:p>
        </p:txBody>
      </p:sp>
      <p:pic>
        <p:nvPicPr>
          <p:cNvPr id="11" name="Picture 10" descr="Plume_downwind-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53000" y="3733800"/>
            <a:ext cx="4365625" cy="1676400"/>
          </a:xfrm>
          <a:prstGeom prst="rect">
            <a:avLst/>
          </a:prstGeom>
        </p:spPr>
      </p:pic>
    </p:spTree>
    <p:extLst>
      <p:ext uri="{BB962C8B-B14F-4D97-AF65-F5344CB8AC3E}">
        <p14:creationId xmlns:p14="http://schemas.microsoft.com/office/powerpoint/2010/main" val="2415207851"/>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0" y="152400"/>
            <a:ext cx="9144000" cy="533400"/>
          </a:xfrm>
          <a:prstGeom prst="rect">
            <a:avLst/>
          </a:prstGeom>
          <a:noFill/>
          <a:ln w="9525">
            <a:noFill/>
            <a:miter lim="800000"/>
            <a:headEnd/>
            <a:tailEnd/>
          </a:ln>
        </p:spPr>
        <p:txBody>
          <a:bodyPr vert="horz" wrap="square" lIns="91184" tIns="45593" rIns="91184" bIns="45593" numCol="1" anchor="ctr" anchorCtr="0" compatLnSpc="1">
            <a:prstTxWarp prst="textNoShape">
              <a:avLst/>
            </a:prstTxWarp>
          </a:bodyPr>
          <a:lstStyle/>
          <a:p>
            <a:pPr lvl="0">
              <a:defRPr/>
            </a:pPr>
            <a:r>
              <a:rPr lang="en-US" sz="3600" b="1" kern="0" dirty="0" smtClean="0">
                <a:solidFill>
                  <a:schemeClr val="accent1">
                    <a:lumMod val="25000"/>
                  </a:schemeClr>
                </a:solidFill>
                <a:latin typeface="Calibri"/>
                <a:ea typeface="ＭＳ Ｐゴシック" charset="-128"/>
                <a:cs typeface="ＭＳ Ｐゴシック" charset="-128"/>
              </a:rPr>
              <a:t>Sources are unknown</a:t>
            </a:r>
            <a:endParaRPr lang="en-US" sz="3600" b="1" kern="0" dirty="0">
              <a:solidFill>
                <a:schemeClr val="accent1">
                  <a:lumMod val="25000"/>
                </a:schemeClr>
              </a:solidFill>
              <a:latin typeface="Calibri"/>
              <a:ea typeface="ＭＳ Ｐゴシック" charset="-128"/>
              <a:cs typeface="ＭＳ Ｐゴシック" charset="-128"/>
            </a:endParaRPr>
          </a:p>
        </p:txBody>
      </p:sp>
      <p:pic>
        <p:nvPicPr>
          <p:cNvPr id="5" name="Picture 4" descr="Russia_amo_2012255.jpg"/>
          <p:cNvPicPr>
            <a:picLocks noChangeAspect="1"/>
          </p:cNvPicPr>
          <p:nvPr/>
        </p:nvPicPr>
        <p:blipFill>
          <a:blip r:embed="rId3"/>
          <a:stretch>
            <a:fillRect/>
          </a:stretch>
        </p:blipFill>
        <p:spPr>
          <a:xfrm>
            <a:off x="1" y="2057400"/>
            <a:ext cx="4952999" cy="3301999"/>
          </a:xfrm>
          <a:prstGeom prst="rect">
            <a:avLst/>
          </a:prstGeom>
        </p:spPr>
      </p:pic>
      <p:sp>
        <p:nvSpPr>
          <p:cNvPr id="7" name="Title 1"/>
          <p:cNvSpPr txBox="1">
            <a:spLocks/>
          </p:cNvSpPr>
          <p:nvPr/>
        </p:nvSpPr>
        <p:spPr bwMode="auto">
          <a:xfrm>
            <a:off x="5181600" y="1905000"/>
            <a:ext cx="3962400" cy="3810000"/>
          </a:xfrm>
          <a:prstGeom prst="rect">
            <a:avLst/>
          </a:prstGeom>
          <a:noFill/>
          <a:ln w="9525">
            <a:noFill/>
            <a:miter lim="800000"/>
            <a:headEnd/>
            <a:tailEnd/>
          </a:ln>
        </p:spPr>
        <p:txBody>
          <a:bodyPr vert="horz" wrap="square" lIns="91152" tIns="45578" rIns="91152" bIns="45578" numCol="1" anchor="ctr" anchorCtr="0" compatLnSpc="1">
            <a:prstTxWarp prst="textNoShape">
              <a:avLst/>
            </a:prstTxWarp>
          </a:bodyPr>
          <a:lstStyle/>
          <a:p>
            <a:pPr lvl="0" algn="l">
              <a:defRPr/>
            </a:pPr>
            <a:r>
              <a:rPr lang="en-US" b="1" kern="0" dirty="0" smtClean="0">
                <a:solidFill>
                  <a:schemeClr val="accent1">
                    <a:lumMod val="25000"/>
                  </a:schemeClr>
                </a:solidFill>
                <a:latin typeface="Calibri"/>
                <a:ea typeface="ＭＳ Ｐゴシック" charset="-128"/>
                <a:cs typeface="ＭＳ Ｐゴシック" charset="-128"/>
              </a:rPr>
              <a:t>We are sampling a </a:t>
            </a:r>
            <a:r>
              <a:rPr lang="en-US" b="1" u="sng" kern="0" dirty="0" smtClean="0">
                <a:solidFill>
                  <a:schemeClr val="accent1">
                    <a:lumMod val="25000"/>
                  </a:schemeClr>
                </a:solidFill>
                <a:latin typeface="Calibri"/>
                <a:ea typeface="ＭＳ Ｐゴシック" charset="-128"/>
                <a:cs typeface="ＭＳ Ｐゴシック" charset="-128"/>
              </a:rPr>
              <a:t>superposition of plumes</a:t>
            </a:r>
            <a:r>
              <a:rPr lang="en-US" b="1" kern="0" dirty="0" smtClean="0">
                <a:solidFill>
                  <a:schemeClr val="accent1">
                    <a:lumMod val="25000"/>
                  </a:schemeClr>
                </a:solidFill>
                <a:latin typeface="Calibri"/>
                <a:ea typeface="ＭＳ Ｐゴシック" charset="-128"/>
                <a:cs typeface="ＭＳ Ｐゴシック" charset="-128"/>
              </a:rPr>
              <a:t> from various distant sources (e.g., diseased fields)</a:t>
            </a:r>
          </a:p>
          <a:p>
            <a:pPr lvl="0" algn="l">
              <a:defRPr/>
            </a:pPr>
            <a:endParaRPr lang="en-US" b="1" kern="0" dirty="0" smtClean="0">
              <a:solidFill>
                <a:schemeClr val="accent1">
                  <a:lumMod val="25000"/>
                </a:schemeClr>
              </a:solidFill>
              <a:latin typeface="Calibri"/>
              <a:ea typeface="ＭＳ Ｐゴシック" charset="-128"/>
              <a:cs typeface="ＭＳ Ｐゴシック" charset="-128"/>
            </a:endParaRPr>
          </a:p>
          <a:p>
            <a:pPr lvl="0" algn="l">
              <a:defRPr/>
            </a:pPr>
            <a:r>
              <a:rPr lang="en-US" b="1" kern="0" dirty="0" smtClean="0">
                <a:solidFill>
                  <a:schemeClr val="accent1">
                    <a:lumMod val="25000"/>
                  </a:schemeClr>
                </a:solidFill>
                <a:latin typeface="Calibri"/>
                <a:ea typeface="ＭＳ Ｐゴシック" charset="-128"/>
                <a:cs typeface="ＭＳ Ｐゴシック" charset="-128"/>
              </a:rPr>
              <a:t>Spores are airborne long enough to be mixed a bit by atmospheric transport structures</a:t>
            </a:r>
            <a:endParaRPr lang="en-US" b="1" kern="0" dirty="0">
              <a:solidFill>
                <a:schemeClr val="accent1">
                  <a:lumMod val="25000"/>
                </a:schemeClr>
              </a:solidFill>
              <a:latin typeface="Calibri"/>
              <a:ea typeface="ＭＳ Ｐゴシック" charset="-128"/>
              <a:cs typeface="ＭＳ Ｐゴシック" charset="-128"/>
            </a:endParaRPr>
          </a:p>
        </p:txBody>
      </p:sp>
      <p:sp>
        <p:nvSpPr>
          <p:cNvPr id="8" name="Title 1"/>
          <p:cNvSpPr txBox="1">
            <a:spLocks/>
          </p:cNvSpPr>
          <p:nvPr/>
        </p:nvSpPr>
        <p:spPr bwMode="auto">
          <a:xfrm>
            <a:off x="0" y="914400"/>
            <a:ext cx="9144000" cy="533400"/>
          </a:xfrm>
          <a:prstGeom prst="rect">
            <a:avLst/>
          </a:prstGeom>
          <a:noFill/>
          <a:ln w="9525">
            <a:noFill/>
            <a:miter lim="800000"/>
            <a:headEnd/>
            <a:tailEnd/>
          </a:ln>
        </p:spPr>
        <p:txBody>
          <a:bodyPr vert="horz" wrap="square" lIns="91152" tIns="45578" rIns="91152" bIns="45578" numCol="1" anchor="ctr" anchorCtr="0" compatLnSpc="1">
            <a:prstTxWarp prst="textNoShape">
              <a:avLst/>
            </a:prstTxWarp>
          </a:bodyPr>
          <a:lstStyle/>
          <a:p>
            <a:pPr lvl="0">
              <a:defRPr/>
            </a:pPr>
            <a:r>
              <a:rPr lang="en-US" b="1" kern="0" dirty="0" smtClean="0">
                <a:solidFill>
                  <a:schemeClr val="accent1">
                    <a:lumMod val="25000"/>
                  </a:schemeClr>
                </a:solidFill>
                <a:latin typeface="Calibri"/>
                <a:ea typeface="ＭＳ Ｐゴシック" charset="-128"/>
                <a:cs typeface="ＭＳ Ｐゴシック" charset="-128"/>
              </a:rPr>
              <a:t>We are sampling from many sources</a:t>
            </a:r>
            <a:endParaRPr lang="en-US" b="1" kern="0" dirty="0">
              <a:solidFill>
                <a:schemeClr val="accent1">
                  <a:lumMod val="25000"/>
                </a:schemeClr>
              </a:solidFill>
              <a:latin typeface="Calibri"/>
              <a:ea typeface="ＭＳ Ｐゴシック" charset="-128"/>
              <a:cs typeface="ＭＳ Ｐゴシック" charset="-128"/>
            </a:endParaRPr>
          </a:p>
        </p:txBody>
      </p:sp>
      <p:sp>
        <p:nvSpPr>
          <p:cNvPr id="10" name="Rectangle 9"/>
          <p:cNvSpPr/>
          <p:nvPr/>
        </p:nvSpPr>
        <p:spPr bwMode="auto">
          <a:xfrm>
            <a:off x="5181600" y="3962400"/>
            <a:ext cx="3657600" cy="23622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173" tIns="45588" rIns="91173" bIns="45588" numCol="1" rtlCol="0" anchor="ctr" anchorCtr="0" compatLnSpc="1">
            <a:prstTxWarp prst="textNoShape">
              <a:avLst/>
            </a:prstTxWarp>
          </a:bodyPr>
          <a:lstStyle/>
          <a:p>
            <a:pPr defTabSz="911731"/>
            <a:endParaRPr lang="en-US" dirty="0"/>
          </a:p>
        </p:txBody>
      </p:sp>
      <p:sp>
        <p:nvSpPr>
          <p:cNvPr id="9" name="Title 1"/>
          <p:cNvSpPr txBox="1">
            <a:spLocks/>
          </p:cNvSpPr>
          <p:nvPr/>
        </p:nvSpPr>
        <p:spPr bwMode="auto">
          <a:xfrm>
            <a:off x="228600" y="5486400"/>
            <a:ext cx="4038600" cy="457200"/>
          </a:xfrm>
          <a:prstGeom prst="rect">
            <a:avLst/>
          </a:prstGeom>
          <a:noFill/>
          <a:ln w="9525">
            <a:noFill/>
            <a:miter lim="800000"/>
            <a:headEnd/>
            <a:tailEnd/>
          </a:ln>
        </p:spPr>
        <p:txBody>
          <a:bodyPr vert="horz" wrap="square" lIns="91152" tIns="45578" rIns="91152" bIns="45578" numCol="1" anchor="ctr" anchorCtr="0" compatLnSpc="1">
            <a:prstTxWarp prst="textNoShape">
              <a:avLst/>
            </a:prstTxWarp>
          </a:bodyPr>
          <a:lstStyle/>
          <a:p>
            <a:pPr lvl="0" algn="l">
              <a:defRPr/>
            </a:pPr>
            <a:r>
              <a:rPr lang="en-US" b="1" kern="0" dirty="0" smtClean="0">
                <a:solidFill>
                  <a:schemeClr val="accent1">
                    <a:lumMod val="25000"/>
                  </a:schemeClr>
                </a:solidFill>
                <a:latin typeface="Calibri"/>
                <a:ea typeface="ＭＳ Ｐゴシック" charset="-128"/>
                <a:cs typeface="ＭＳ Ｐゴシック" charset="-128"/>
              </a:rPr>
              <a:t>e.g., can imagine ‘invisible’ smoke plumes</a:t>
            </a:r>
            <a:endParaRPr lang="en-US" b="1" kern="0" dirty="0">
              <a:solidFill>
                <a:schemeClr val="accent1">
                  <a:lumMod val="25000"/>
                </a:schemeClr>
              </a:solidFill>
              <a:latin typeface="Calibri"/>
              <a:ea typeface="ＭＳ Ｐゴシック" charset="-128"/>
              <a:cs typeface="ＭＳ Ｐゴシック" charset="-128"/>
            </a:endParaRPr>
          </a:p>
        </p:txBody>
      </p:sp>
      <p:pic>
        <p:nvPicPr>
          <p:cNvPr id="11" name="Picture 10" descr="Plume_downwind-s.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53000" y="3733800"/>
            <a:ext cx="4365625" cy="16764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0" y="152400"/>
            <a:ext cx="9144000" cy="533400"/>
          </a:xfrm>
          <a:prstGeom prst="rect">
            <a:avLst/>
          </a:prstGeom>
          <a:noFill/>
          <a:ln w="9525">
            <a:noFill/>
            <a:miter lim="800000"/>
            <a:headEnd/>
            <a:tailEnd/>
          </a:ln>
        </p:spPr>
        <p:txBody>
          <a:bodyPr vert="horz" wrap="square" lIns="91184" tIns="45593" rIns="91184" bIns="45593" numCol="1" anchor="ctr" anchorCtr="0" compatLnSpc="1">
            <a:prstTxWarp prst="textNoShape">
              <a:avLst/>
            </a:prstTxWarp>
          </a:bodyPr>
          <a:lstStyle/>
          <a:p>
            <a:pPr lvl="0">
              <a:defRPr/>
            </a:pPr>
            <a:r>
              <a:rPr lang="en-US" sz="3600" b="1" kern="0" dirty="0" smtClean="0">
                <a:solidFill>
                  <a:schemeClr val="accent1">
                    <a:lumMod val="25000"/>
                  </a:schemeClr>
                </a:solidFill>
                <a:latin typeface="Calibri"/>
                <a:ea typeface="ＭＳ Ｐゴシック" charset="-128"/>
                <a:cs typeface="ＭＳ Ｐゴシック" charset="-128"/>
              </a:rPr>
              <a:t>Sources are unknown</a:t>
            </a:r>
            <a:endParaRPr lang="en-US" sz="3600" b="1" kern="0" dirty="0">
              <a:solidFill>
                <a:schemeClr val="accent1">
                  <a:lumMod val="25000"/>
                </a:schemeClr>
              </a:solidFill>
              <a:latin typeface="Calibri"/>
              <a:ea typeface="ＭＳ Ｐゴシック" charset="-128"/>
              <a:cs typeface="ＭＳ Ｐゴシック" charset="-128"/>
            </a:endParaRPr>
          </a:p>
        </p:txBody>
      </p:sp>
      <p:pic>
        <p:nvPicPr>
          <p:cNvPr id="5" name="Picture 4" descr="Russia_amo_2012255.jpg"/>
          <p:cNvPicPr>
            <a:picLocks noChangeAspect="1"/>
          </p:cNvPicPr>
          <p:nvPr/>
        </p:nvPicPr>
        <p:blipFill>
          <a:blip r:embed="rId3"/>
          <a:stretch>
            <a:fillRect/>
          </a:stretch>
        </p:blipFill>
        <p:spPr>
          <a:xfrm>
            <a:off x="1" y="2057400"/>
            <a:ext cx="4952999" cy="3301999"/>
          </a:xfrm>
          <a:prstGeom prst="rect">
            <a:avLst/>
          </a:prstGeom>
        </p:spPr>
      </p:pic>
      <p:sp>
        <p:nvSpPr>
          <p:cNvPr id="7" name="Title 1"/>
          <p:cNvSpPr txBox="1">
            <a:spLocks/>
          </p:cNvSpPr>
          <p:nvPr/>
        </p:nvSpPr>
        <p:spPr bwMode="auto">
          <a:xfrm>
            <a:off x="5181600" y="1905000"/>
            <a:ext cx="3962400" cy="3810000"/>
          </a:xfrm>
          <a:prstGeom prst="rect">
            <a:avLst/>
          </a:prstGeom>
          <a:noFill/>
          <a:ln w="9525">
            <a:noFill/>
            <a:miter lim="800000"/>
            <a:headEnd/>
            <a:tailEnd/>
          </a:ln>
        </p:spPr>
        <p:txBody>
          <a:bodyPr vert="horz" wrap="square" lIns="91152" tIns="45578" rIns="91152" bIns="45578" numCol="1" anchor="ctr" anchorCtr="0" compatLnSpc="1">
            <a:prstTxWarp prst="textNoShape">
              <a:avLst/>
            </a:prstTxWarp>
          </a:bodyPr>
          <a:lstStyle/>
          <a:p>
            <a:pPr lvl="0" algn="l">
              <a:defRPr/>
            </a:pPr>
            <a:r>
              <a:rPr lang="en-US" b="1" kern="0" dirty="0" smtClean="0">
                <a:solidFill>
                  <a:schemeClr val="accent1">
                    <a:lumMod val="25000"/>
                  </a:schemeClr>
                </a:solidFill>
                <a:latin typeface="Calibri"/>
                <a:ea typeface="ＭＳ Ｐゴシック" charset="-128"/>
                <a:cs typeface="ＭＳ Ｐゴシック" charset="-128"/>
              </a:rPr>
              <a:t>We are sampling a </a:t>
            </a:r>
            <a:r>
              <a:rPr lang="en-US" b="1" u="sng" kern="0" dirty="0" smtClean="0">
                <a:solidFill>
                  <a:schemeClr val="accent1">
                    <a:lumMod val="25000"/>
                  </a:schemeClr>
                </a:solidFill>
                <a:latin typeface="Calibri"/>
                <a:ea typeface="ＭＳ Ｐゴシック" charset="-128"/>
                <a:cs typeface="ＭＳ Ｐゴシック" charset="-128"/>
              </a:rPr>
              <a:t>superposition of plumes</a:t>
            </a:r>
            <a:r>
              <a:rPr lang="en-US" b="1" kern="0" dirty="0" smtClean="0">
                <a:solidFill>
                  <a:schemeClr val="accent1">
                    <a:lumMod val="25000"/>
                  </a:schemeClr>
                </a:solidFill>
                <a:latin typeface="Calibri"/>
                <a:ea typeface="ＭＳ Ｐゴシック" charset="-128"/>
                <a:cs typeface="ＭＳ Ｐゴシック" charset="-128"/>
              </a:rPr>
              <a:t> from various distant sources (e.g., diseased fields)</a:t>
            </a:r>
          </a:p>
          <a:p>
            <a:pPr lvl="0" algn="l">
              <a:defRPr/>
            </a:pPr>
            <a:endParaRPr lang="en-US" b="1" kern="0" dirty="0" smtClean="0">
              <a:solidFill>
                <a:schemeClr val="accent1">
                  <a:lumMod val="25000"/>
                </a:schemeClr>
              </a:solidFill>
              <a:latin typeface="Calibri"/>
              <a:ea typeface="ＭＳ Ｐゴシック" charset="-128"/>
              <a:cs typeface="ＭＳ Ｐゴシック" charset="-128"/>
            </a:endParaRPr>
          </a:p>
          <a:p>
            <a:pPr lvl="0" algn="l">
              <a:defRPr/>
            </a:pPr>
            <a:r>
              <a:rPr lang="en-US" b="1" kern="0" dirty="0" smtClean="0">
                <a:solidFill>
                  <a:schemeClr val="accent1">
                    <a:lumMod val="25000"/>
                  </a:schemeClr>
                </a:solidFill>
                <a:latin typeface="Calibri"/>
                <a:ea typeface="ＭＳ Ｐゴシック" charset="-128"/>
                <a:cs typeface="ＭＳ Ｐゴシック" charset="-128"/>
              </a:rPr>
              <a:t>Spores are airborne long enough to be mixed a bit by atmospheric transport structures</a:t>
            </a:r>
            <a:endParaRPr lang="en-US" b="1" kern="0" dirty="0">
              <a:solidFill>
                <a:schemeClr val="accent1">
                  <a:lumMod val="25000"/>
                </a:schemeClr>
              </a:solidFill>
              <a:latin typeface="Calibri"/>
              <a:ea typeface="ＭＳ Ｐゴシック" charset="-128"/>
              <a:cs typeface="ＭＳ Ｐゴシック" charset="-128"/>
            </a:endParaRPr>
          </a:p>
        </p:txBody>
      </p:sp>
      <p:sp>
        <p:nvSpPr>
          <p:cNvPr id="8" name="Title 1"/>
          <p:cNvSpPr txBox="1">
            <a:spLocks/>
          </p:cNvSpPr>
          <p:nvPr/>
        </p:nvSpPr>
        <p:spPr bwMode="auto">
          <a:xfrm>
            <a:off x="0" y="914400"/>
            <a:ext cx="9144000" cy="533400"/>
          </a:xfrm>
          <a:prstGeom prst="rect">
            <a:avLst/>
          </a:prstGeom>
          <a:noFill/>
          <a:ln w="9525">
            <a:noFill/>
            <a:miter lim="800000"/>
            <a:headEnd/>
            <a:tailEnd/>
          </a:ln>
        </p:spPr>
        <p:txBody>
          <a:bodyPr vert="horz" wrap="square" lIns="91152" tIns="45578" rIns="91152" bIns="45578" numCol="1" anchor="ctr" anchorCtr="0" compatLnSpc="1">
            <a:prstTxWarp prst="textNoShape">
              <a:avLst/>
            </a:prstTxWarp>
          </a:bodyPr>
          <a:lstStyle/>
          <a:p>
            <a:pPr lvl="0">
              <a:defRPr/>
            </a:pPr>
            <a:r>
              <a:rPr lang="en-US" b="1" kern="0" dirty="0" smtClean="0">
                <a:solidFill>
                  <a:schemeClr val="accent1">
                    <a:lumMod val="25000"/>
                  </a:schemeClr>
                </a:solidFill>
                <a:latin typeface="Calibri"/>
                <a:ea typeface="ＭＳ Ｐゴシック" charset="-128"/>
                <a:cs typeface="ＭＳ Ｐゴシック" charset="-128"/>
              </a:rPr>
              <a:t>We are sampling from many sources</a:t>
            </a:r>
            <a:endParaRPr lang="en-US" b="1" kern="0" dirty="0">
              <a:solidFill>
                <a:schemeClr val="accent1">
                  <a:lumMod val="25000"/>
                </a:schemeClr>
              </a:solidFill>
              <a:latin typeface="Calibri"/>
              <a:ea typeface="ＭＳ Ｐゴシック" charset="-128"/>
              <a:cs typeface="ＭＳ Ｐゴシック" charset="-128"/>
            </a:endParaRPr>
          </a:p>
        </p:txBody>
      </p:sp>
      <p:sp>
        <p:nvSpPr>
          <p:cNvPr id="11" name="Title 1"/>
          <p:cNvSpPr txBox="1">
            <a:spLocks/>
          </p:cNvSpPr>
          <p:nvPr/>
        </p:nvSpPr>
        <p:spPr bwMode="auto">
          <a:xfrm>
            <a:off x="3733800" y="4343400"/>
            <a:ext cx="381000" cy="304800"/>
          </a:xfrm>
          <a:prstGeom prst="rect">
            <a:avLst/>
          </a:prstGeom>
          <a:solidFill>
            <a:srgbClr val="5F009E"/>
          </a:solidFill>
          <a:ln w="9525">
            <a:noFill/>
            <a:miter lim="800000"/>
            <a:headEnd/>
            <a:tailEnd/>
          </a:ln>
        </p:spPr>
        <p:txBody>
          <a:bodyPr vert="horz" wrap="square" lIns="91152" tIns="45578" rIns="91152" bIns="45578" numCol="1" anchor="ctr" anchorCtr="0" compatLnSpc="1">
            <a:prstTxWarp prst="textNoShape">
              <a:avLst/>
            </a:prstTxWarp>
          </a:bodyPr>
          <a:lstStyle/>
          <a:p>
            <a:pPr lvl="0">
              <a:defRPr/>
            </a:pPr>
            <a:r>
              <a:rPr lang="en-US" b="1" kern="0" dirty="0" smtClean="0">
                <a:solidFill>
                  <a:schemeClr val="bg1"/>
                </a:solidFill>
                <a:latin typeface="Calibri"/>
                <a:ea typeface="ＭＳ Ｐゴシック" charset="-128"/>
                <a:cs typeface="ＭＳ Ｐゴシック" charset="-128"/>
              </a:rPr>
              <a:t>A</a:t>
            </a:r>
            <a:endParaRPr lang="en-US" b="1" kern="0" dirty="0">
              <a:solidFill>
                <a:schemeClr val="bg1"/>
              </a:solidFill>
              <a:latin typeface="Calibri"/>
              <a:ea typeface="ＭＳ Ｐゴシック" charset="-128"/>
              <a:cs typeface="ＭＳ Ｐゴシック" charset="-128"/>
            </a:endParaRPr>
          </a:p>
        </p:txBody>
      </p:sp>
      <p:sp>
        <p:nvSpPr>
          <p:cNvPr id="13" name="Title 1"/>
          <p:cNvSpPr txBox="1">
            <a:spLocks/>
          </p:cNvSpPr>
          <p:nvPr/>
        </p:nvSpPr>
        <p:spPr bwMode="auto">
          <a:xfrm>
            <a:off x="1752600" y="4648200"/>
            <a:ext cx="381000" cy="304800"/>
          </a:xfrm>
          <a:prstGeom prst="rect">
            <a:avLst/>
          </a:prstGeom>
          <a:solidFill>
            <a:srgbClr val="1270E2"/>
          </a:solidFill>
          <a:ln w="9525">
            <a:noFill/>
            <a:miter lim="800000"/>
            <a:headEnd/>
            <a:tailEnd/>
          </a:ln>
        </p:spPr>
        <p:txBody>
          <a:bodyPr vert="horz" wrap="square" lIns="91152" tIns="45578" rIns="91152" bIns="45578" numCol="1" anchor="ctr" anchorCtr="0" compatLnSpc="1">
            <a:prstTxWarp prst="textNoShape">
              <a:avLst/>
            </a:prstTxWarp>
          </a:bodyPr>
          <a:lstStyle/>
          <a:p>
            <a:pPr lvl="0">
              <a:defRPr/>
            </a:pPr>
            <a:r>
              <a:rPr lang="en-US" b="1" kern="0" dirty="0" smtClean="0">
                <a:solidFill>
                  <a:schemeClr val="bg1"/>
                </a:solidFill>
                <a:latin typeface="Calibri"/>
                <a:ea typeface="ＭＳ Ｐゴシック" charset="-128"/>
                <a:cs typeface="ＭＳ Ｐゴシック" charset="-128"/>
              </a:rPr>
              <a:t>B</a:t>
            </a:r>
            <a:endParaRPr lang="en-US" b="1" kern="0" dirty="0">
              <a:solidFill>
                <a:schemeClr val="bg1"/>
              </a:solidFill>
              <a:latin typeface="Calibri"/>
              <a:ea typeface="ＭＳ Ｐゴシック" charset="-128"/>
              <a:cs typeface="ＭＳ Ｐゴシック" charset="-128"/>
            </a:endParaRPr>
          </a:p>
        </p:txBody>
      </p:sp>
      <p:sp>
        <p:nvSpPr>
          <p:cNvPr id="14" name="Title 1"/>
          <p:cNvSpPr txBox="1">
            <a:spLocks/>
          </p:cNvSpPr>
          <p:nvPr/>
        </p:nvSpPr>
        <p:spPr bwMode="auto">
          <a:xfrm>
            <a:off x="1676400" y="3048000"/>
            <a:ext cx="228600" cy="228600"/>
          </a:xfrm>
          <a:prstGeom prst="rect">
            <a:avLst/>
          </a:prstGeom>
          <a:noFill/>
          <a:ln w="38100">
            <a:solidFill>
              <a:srgbClr val="FFFF00"/>
            </a:solidFill>
            <a:miter lim="800000"/>
            <a:headEnd/>
            <a:tailEnd/>
          </a:ln>
        </p:spPr>
        <p:txBody>
          <a:bodyPr vert="horz" wrap="square" lIns="91152" tIns="45578" rIns="91152" bIns="45578" numCol="1" anchor="ctr" anchorCtr="0" compatLnSpc="1">
            <a:prstTxWarp prst="textNoShape">
              <a:avLst/>
            </a:prstTxWarp>
          </a:bodyPr>
          <a:lstStyle/>
          <a:p>
            <a:pPr lvl="0">
              <a:defRPr/>
            </a:pPr>
            <a:endParaRPr lang="en-US" b="1" kern="0" dirty="0">
              <a:solidFill>
                <a:schemeClr val="bg1"/>
              </a:solidFill>
              <a:latin typeface="Calibri"/>
              <a:ea typeface="ＭＳ Ｐゴシック" charset="-128"/>
              <a:cs typeface="ＭＳ Ｐゴシック" charset="-128"/>
            </a:endParaRPr>
          </a:p>
        </p:txBody>
      </p:sp>
      <p:sp>
        <p:nvSpPr>
          <p:cNvPr id="15" name="Title 1"/>
          <p:cNvSpPr txBox="1">
            <a:spLocks/>
          </p:cNvSpPr>
          <p:nvPr/>
        </p:nvSpPr>
        <p:spPr bwMode="auto">
          <a:xfrm>
            <a:off x="1295400" y="2590800"/>
            <a:ext cx="2438400" cy="457200"/>
          </a:xfrm>
          <a:prstGeom prst="rect">
            <a:avLst/>
          </a:prstGeom>
          <a:noFill/>
          <a:ln w="9525">
            <a:noFill/>
            <a:miter lim="800000"/>
            <a:headEnd/>
            <a:tailEnd/>
          </a:ln>
        </p:spPr>
        <p:txBody>
          <a:bodyPr vert="horz" wrap="square" lIns="91152" tIns="45578" rIns="91152" bIns="45578" numCol="1" anchor="ctr" anchorCtr="0" compatLnSpc="1">
            <a:prstTxWarp prst="textNoShape">
              <a:avLst/>
            </a:prstTxWarp>
          </a:bodyPr>
          <a:lstStyle/>
          <a:p>
            <a:pPr lvl="0">
              <a:defRPr/>
            </a:pPr>
            <a:r>
              <a:rPr lang="en-US" b="1" kern="0" dirty="0" smtClean="0">
                <a:solidFill>
                  <a:srgbClr val="FFFF00"/>
                </a:solidFill>
                <a:latin typeface="Calibri"/>
                <a:ea typeface="ＭＳ Ｐゴシック" charset="-128"/>
                <a:cs typeface="ＭＳ Ｐゴシック" charset="-128"/>
              </a:rPr>
              <a:t>Sample here</a:t>
            </a:r>
            <a:endParaRPr lang="en-US" b="1" kern="0" dirty="0">
              <a:solidFill>
                <a:srgbClr val="FFFF00"/>
              </a:solidFill>
              <a:latin typeface="Calibri"/>
              <a:ea typeface="ＭＳ Ｐゴシック" charset="-128"/>
              <a:cs typeface="ＭＳ Ｐゴシック" charset="-128"/>
            </a:endParaRPr>
          </a:p>
        </p:txBody>
      </p:sp>
      <p:sp>
        <p:nvSpPr>
          <p:cNvPr id="17" name="Title 1"/>
          <p:cNvSpPr txBox="1">
            <a:spLocks/>
          </p:cNvSpPr>
          <p:nvPr/>
        </p:nvSpPr>
        <p:spPr bwMode="auto">
          <a:xfrm>
            <a:off x="2286000" y="4648200"/>
            <a:ext cx="381000" cy="304800"/>
          </a:xfrm>
          <a:prstGeom prst="rect">
            <a:avLst/>
          </a:prstGeom>
          <a:solidFill>
            <a:srgbClr val="BE0034"/>
          </a:solidFill>
          <a:ln w="9525">
            <a:noFill/>
            <a:miter lim="800000"/>
            <a:headEnd/>
            <a:tailEnd/>
          </a:ln>
        </p:spPr>
        <p:txBody>
          <a:bodyPr vert="horz" wrap="square" lIns="91152" tIns="45578" rIns="91152" bIns="45578" numCol="1" anchor="ctr" anchorCtr="0" compatLnSpc="1">
            <a:prstTxWarp prst="textNoShape">
              <a:avLst/>
            </a:prstTxWarp>
          </a:bodyPr>
          <a:lstStyle/>
          <a:p>
            <a:pPr lvl="0">
              <a:defRPr/>
            </a:pPr>
            <a:r>
              <a:rPr lang="en-US" b="1" kern="0" dirty="0" smtClean="0">
                <a:solidFill>
                  <a:schemeClr val="bg1"/>
                </a:solidFill>
                <a:latin typeface="Calibri"/>
                <a:ea typeface="ＭＳ Ｐゴシック" charset="-128"/>
                <a:cs typeface="ＭＳ Ｐゴシック" charset="-128"/>
              </a:rPr>
              <a:t>C</a:t>
            </a:r>
            <a:endParaRPr lang="en-US" b="1" kern="0" dirty="0">
              <a:solidFill>
                <a:schemeClr val="bg1"/>
              </a:solidFill>
              <a:latin typeface="Calibri"/>
              <a:ea typeface="ＭＳ Ｐゴシック" charset="-128"/>
              <a:cs typeface="ＭＳ Ｐゴシック" charset="-128"/>
            </a:endParaRPr>
          </a:p>
        </p:txBody>
      </p:sp>
      <p:sp>
        <p:nvSpPr>
          <p:cNvPr id="19" name="Title 1"/>
          <p:cNvSpPr txBox="1">
            <a:spLocks/>
          </p:cNvSpPr>
          <p:nvPr/>
        </p:nvSpPr>
        <p:spPr bwMode="auto">
          <a:xfrm>
            <a:off x="685800" y="4572000"/>
            <a:ext cx="381000" cy="304800"/>
          </a:xfrm>
          <a:prstGeom prst="rect">
            <a:avLst/>
          </a:prstGeom>
          <a:solidFill>
            <a:srgbClr val="287F12"/>
          </a:solidFill>
          <a:ln w="9525">
            <a:noFill/>
            <a:miter lim="800000"/>
            <a:headEnd/>
            <a:tailEnd/>
          </a:ln>
        </p:spPr>
        <p:txBody>
          <a:bodyPr vert="horz" wrap="square" lIns="91152" tIns="45578" rIns="91152" bIns="45578" numCol="1" anchor="ctr" anchorCtr="0" compatLnSpc="1">
            <a:prstTxWarp prst="textNoShape">
              <a:avLst/>
            </a:prstTxWarp>
          </a:bodyPr>
          <a:lstStyle/>
          <a:p>
            <a:pPr lvl="0">
              <a:defRPr/>
            </a:pPr>
            <a:r>
              <a:rPr lang="en-US" b="1" kern="0" dirty="0" smtClean="0">
                <a:solidFill>
                  <a:schemeClr val="bg1"/>
                </a:solidFill>
                <a:latin typeface="Calibri"/>
                <a:ea typeface="ＭＳ Ｐゴシック" charset="-128"/>
                <a:cs typeface="ＭＳ Ｐゴシック" charset="-128"/>
              </a:rPr>
              <a:t>D</a:t>
            </a:r>
            <a:endParaRPr lang="en-US" b="1" kern="0" dirty="0">
              <a:solidFill>
                <a:schemeClr val="bg1"/>
              </a:solidFill>
              <a:latin typeface="Calibri"/>
              <a:ea typeface="ＭＳ Ｐゴシック" charset="-128"/>
              <a:cs typeface="ＭＳ Ｐゴシック" charset="-128"/>
            </a:endParaRPr>
          </a:p>
        </p:txBody>
      </p:sp>
      <p:sp>
        <p:nvSpPr>
          <p:cNvPr id="20" name="Rectangle 19"/>
          <p:cNvSpPr/>
          <p:nvPr/>
        </p:nvSpPr>
        <p:spPr bwMode="auto">
          <a:xfrm>
            <a:off x="5181600" y="3962400"/>
            <a:ext cx="3657600" cy="23622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173" tIns="45588" rIns="91173" bIns="45588" numCol="1" rtlCol="0" anchor="ctr" anchorCtr="0" compatLnSpc="1">
            <a:prstTxWarp prst="textNoShape">
              <a:avLst/>
            </a:prstTxWarp>
          </a:bodyPr>
          <a:lstStyle/>
          <a:p>
            <a:pPr defTabSz="911731"/>
            <a:endParaRPr lang="en-US" dirty="0"/>
          </a:p>
        </p:txBody>
      </p:sp>
      <p:sp>
        <p:nvSpPr>
          <p:cNvPr id="18" name="Title 1"/>
          <p:cNvSpPr txBox="1">
            <a:spLocks/>
          </p:cNvSpPr>
          <p:nvPr/>
        </p:nvSpPr>
        <p:spPr bwMode="auto">
          <a:xfrm>
            <a:off x="228600" y="5486400"/>
            <a:ext cx="4038600" cy="457200"/>
          </a:xfrm>
          <a:prstGeom prst="rect">
            <a:avLst/>
          </a:prstGeom>
          <a:noFill/>
          <a:ln w="9525">
            <a:noFill/>
            <a:miter lim="800000"/>
            <a:headEnd/>
            <a:tailEnd/>
          </a:ln>
        </p:spPr>
        <p:txBody>
          <a:bodyPr vert="horz" wrap="square" lIns="91152" tIns="45578" rIns="91152" bIns="45578" numCol="1" anchor="ctr" anchorCtr="0" compatLnSpc="1">
            <a:prstTxWarp prst="textNoShape">
              <a:avLst/>
            </a:prstTxWarp>
          </a:bodyPr>
          <a:lstStyle/>
          <a:p>
            <a:pPr lvl="0" algn="l">
              <a:defRPr/>
            </a:pPr>
            <a:r>
              <a:rPr lang="en-US" b="1" kern="0" dirty="0" smtClean="0">
                <a:solidFill>
                  <a:schemeClr val="accent1">
                    <a:lumMod val="25000"/>
                  </a:schemeClr>
                </a:solidFill>
                <a:latin typeface="Calibri"/>
                <a:ea typeface="ＭＳ Ｐゴシック" charset="-128"/>
                <a:cs typeface="ＭＳ Ｐゴシック" charset="-128"/>
              </a:rPr>
              <a:t>e.g., can imagine ‘invisible’ smoke plumes</a:t>
            </a:r>
            <a:endParaRPr lang="en-US" b="1" kern="0" dirty="0">
              <a:solidFill>
                <a:schemeClr val="accent1">
                  <a:lumMod val="25000"/>
                </a:schemeClr>
              </a:solidFill>
              <a:latin typeface="Calibri"/>
              <a:ea typeface="ＭＳ Ｐゴシック" charset="-128"/>
              <a:cs typeface="ＭＳ Ｐゴシック" charset="-128"/>
            </a:endParaRPr>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0" y="152400"/>
            <a:ext cx="9144000" cy="533400"/>
          </a:xfrm>
          <a:prstGeom prst="rect">
            <a:avLst/>
          </a:prstGeom>
          <a:noFill/>
          <a:ln w="9525">
            <a:noFill/>
            <a:miter lim="800000"/>
            <a:headEnd/>
            <a:tailEnd/>
          </a:ln>
        </p:spPr>
        <p:txBody>
          <a:bodyPr vert="horz" wrap="square" lIns="91184" tIns="45593" rIns="91184" bIns="45593" numCol="1" anchor="ctr" anchorCtr="0" compatLnSpc="1">
            <a:prstTxWarp prst="textNoShape">
              <a:avLst/>
            </a:prstTxWarp>
          </a:bodyPr>
          <a:lstStyle/>
          <a:p>
            <a:pPr lvl="0">
              <a:defRPr/>
            </a:pPr>
            <a:r>
              <a:rPr lang="en-US" sz="3600" b="1" kern="0" dirty="0" smtClean="0">
                <a:solidFill>
                  <a:schemeClr val="accent1">
                    <a:lumMod val="25000"/>
                  </a:schemeClr>
                </a:solidFill>
                <a:latin typeface="Calibri"/>
                <a:ea typeface="ＭＳ Ｐゴシック" charset="-128"/>
                <a:cs typeface="ＭＳ Ｐゴシック" charset="-128"/>
              </a:rPr>
              <a:t>Sources are unknown</a:t>
            </a:r>
            <a:endParaRPr lang="en-US" sz="3600" b="1" kern="0" dirty="0">
              <a:solidFill>
                <a:schemeClr val="accent1">
                  <a:lumMod val="25000"/>
                </a:schemeClr>
              </a:solidFill>
              <a:latin typeface="Calibri"/>
              <a:ea typeface="ＭＳ Ｐゴシック" charset="-128"/>
              <a:cs typeface="ＭＳ Ｐゴシック" charset="-128"/>
            </a:endParaRPr>
          </a:p>
        </p:txBody>
      </p:sp>
      <p:pic>
        <p:nvPicPr>
          <p:cNvPr id="5" name="Picture 4" descr="Russia_amo_2012255.jpg"/>
          <p:cNvPicPr>
            <a:picLocks noChangeAspect="1"/>
          </p:cNvPicPr>
          <p:nvPr/>
        </p:nvPicPr>
        <p:blipFill>
          <a:blip r:embed="rId3"/>
          <a:stretch>
            <a:fillRect/>
          </a:stretch>
        </p:blipFill>
        <p:spPr>
          <a:xfrm>
            <a:off x="1" y="2057400"/>
            <a:ext cx="4952999" cy="3301999"/>
          </a:xfrm>
          <a:prstGeom prst="rect">
            <a:avLst/>
          </a:prstGeom>
        </p:spPr>
      </p:pic>
      <p:sp>
        <p:nvSpPr>
          <p:cNvPr id="6" name="Title 1"/>
          <p:cNvSpPr txBox="1">
            <a:spLocks/>
          </p:cNvSpPr>
          <p:nvPr/>
        </p:nvSpPr>
        <p:spPr bwMode="auto">
          <a:xfrm>
            <a:off x="228600" y="5486400"/>
            <a:ext cx="4038600" cy="457200"/>
          </a:xfrm>
          <a:prstGeom prst="rect">
            <a:avLst/>
          </a:prstGeom>
          <a:noFill/>
          <a:ln w="9525">
            <a:noFill/>
            <a:miter lim="800000"/>
            <a:headEnd/>
            <a:tailEnd/>
          </a:ln>
        </p:spPr>
        <p:txBody>
          <a:bodyPr vert="horz" wrap="square" lIns="91152" tIns="45578" rIns="91152" bIns="45578" numCol="1" anchor="ctr" anchorCtr="0" compatLnSpc="1">
            <a:prstTxWarp prst="textNoShape">
              <a:avLst/>
            </a:prstTxWarp>
          </a:bodyPr>
          <a:lstStyle/>
          <a:p>
            <a:pPr lvl="0" algn="l">
              <a:defRPr/>
            </a:pPr>
            <a:r>
              <a:rPr lang="en-US" b="1" kern="0" dirty="0" smtClean="0">
                <a:solidFill>
                  <a:schemeClr val="accent1">
                    <a:lumMod val="25000"/>
                  </a:schemeClr>
                </a:solidFill>
                <a:latin typeface="Calibri"/>
                <a:ea typeface="ＭＳ Ｐゴシック" charset="-128"/>
                <a:cs typeface="ＭＳ Ｐゴシック" charset="-128"/>
              </a:rPr>
              <a:t>e.g., can imagine ‘invisible’ smoke plumes</a:t>
            </a:r>
            <a:endParaRPr lang="en-US" b="1" kern="0" dirty="0">
              <a:solidFill>
                <a:schemeClr val="accent1">
                  <a:lumMod val="25000"/>
                </a:schemeClr>
              </a:solidFill>
              <a:latin typeface="Calibri"/>
              <a:ea typeface="ＭＳ Ｐゴシック" charset="-128"/>
              <a:cs typeface="ＭＳ Ｐゴシック" charset="-128"/>
            </a:endParaRPr>
          </a:p>
        </p:txBody>
      </p:sp>
      <p:sp>
        <p:nvSpPr>
          <p:cNvPr id="7" name="Title 1"/>
          <p:cNvSpPr txBox="1">
            <a:spLocks/>
          </p:cNvSpPr>
          <p:nvPr/>
        </p:nvSpPr>
        <p:spPr bwMode="auto">
          <a:xfrm>
            <a:off x="5181600" y="1905000"/>
            <a:ext cx="3962400" cy="3810000"/>
          </a:xfrm>
          <a:prstGeom prst="rect">
            <a:avLst/>
          </a:prstGeom>
          <a:noFill/>
          <a:ln w="9525">
            <a:noFill/>
            <a:miter lim="800000"/>
            <a:headEnd/>
            <a:tailEnd/>
          </a:ln>
        </p:spPr>
        <p:txBody>
          <a:bodyPr vert="horz" wrap="square" lIns="91152" tIns="45578" rIns="91152" bIns="45578" numCol="1" anchor="ctr" anchorCtr="0" compatLnSpc="1">
            <a:prstTxWarp prst="textNoShape">
              <a:avLst/>
            </a:prstTxWarp>
          </a:bodyPr>
          <a:lstStyle/>
          <a:p>
            <a:pPr lvl="0" algn="l">
              <a:defRPr/>
            </a:pPr>
            <a:r>
              <a:rPr lang="en-US" b="1" kern="0" dirty="0" smtClean="0">
                <a:solidFill>
                  <a:schemeClr val="accent1">
                    <a:lumMod val="25000"/>
                  </a:schemeClr>
                </a:solidFill>
                <a:latin typeface="Calibri"/>
                <a:ea typeface="ＭＳ Ｐゴシック" charset="-128"/>
                <a:cs typeface="ＭＳ Ｐゴシック" charset="-128"/>
              </a:rPr>
              <a:t>We are sampling a </a:t>
            </a:r>
            <a:r>
              <a:rPr lang="en-US" b="1" u="sng" kern="0" dirty="0" smtClean="0">
                <a:solidFill>
                  <a:schemeClr val="accent1">
                    <a:lumMod val="25000"/>
                  </a:schemeClr>
                </a:solidFill>
                <a:latin typeface="Calibri"/>
                <a:ea typeface="ＭＳ Ｐゴシック" charset="-128"/>
                <a:cs typeface="ＭＳ Ｐゴシック" charset="-128"/>
              </a:rPr>
              <a:t>superposition of plumes</a:t>
            </a:r>
            <a:r>
              <a:rPr lang="en-US" b="1" kern="0" dirty="0" smtClean="0">
                <a:solidFill>
                  <a:schemeClr val="accent1">
                    <a:lumMod val="25000"/>
                  </a:schemeClr>
                </a:solidFill>
                <a:latin typeface="Calibri"/>
                <a:ea typeface="ＭＳ Ｐゴシック" charset="-128"/>
                <a:cs typeface="ＭＳ Ｐゴシック" charset="-128"/>
              </a:rPr>
              <a:t> from various distant sources (e.g., diseased fields)</a:t>
            </a:r>
          </a:p>
          <a:p>
            <a:pPr lvl="0" algn="l">
              <a:defRPr/>
            </a:pPr>
            <a:endParaRPr lang="en-US" b="1" kern="0" dirty="0" smtClean="0">
              <a:solidFill>
                <a:schemeClr val="accent1">
                  <a:lumMod val="25000"/>
                </a:schemeClr>
              </a:solidFill>
              <a:latin typeface="Calibri"/>
              <a:ea typeface="ＭＳ Ｐゴシック" charset="-128"/>
              <a:cs typeface="ＭＳ Ｐゴシック" charset="-128"/>
            </a:endParaRPr>
          </a:p>
          <a:p>
            <a:pPr lvl="0" algn="l">
              <a:defRPr/>
            </a:pPr>
            <a:r>
              <a:rPr lang="en-US" b="1" kern="0" dirty="0" smtClean="0">
                <a:solidFill>
                  <a:schemeClr val="accent1">
                    <a:lumMod val="25000"/>
                  </a:schemeClr>
                </a:solidFill>
                <a:latin typeface="Calibri"/>
                <a:ea typeface="ＭＳ Ｐゴシック" charset="-128"/>
                <a:cs typeface="ＭＳ Ｐゴシック" charset="-128"/>
              </a:rPr>
              <a:t>Spores are airborne long enough to be mixed a bit by atmospheric transport structures</a:t>
            </a:r>
            <a:endParaRPr lang="en-US" b="1" kern="0" dirty="0">
              <a:solidFill>
                <a:schemeClr val="accent1">
                  <a:lumMod val="25000"/>
                </a:schemeClr>
              </a:solidFill>
              <a:latin typeface="Calibri"/>
              <a:ea typeface="ＭＳ Ｐゴシック" charset="-128"/>
              <a:cs typeface="ＭＳ Ｐゴシック" charset="-128"/>
            </a:endParaRPr>
          </a:p>
        </p:txBody>
      </p:sp>
      <p:sp>
        <p:nvSpPr>
          <p:cNvPr id="8" name="Title 1"/>
          <p:cNvSpPr txBox="1">
            <a:spLocks/>
          </p:cNvSpPr>
          <p:nvPr/>
        </p:nvSpPr>
        <p:spPr bwMode="auto">
          <a:xfrm>
            <a:off x="0" y="914400"/>
            <a:ext cx="9144000" cy="533400"/>
          </a:xfrm>
          <a:prstGeom prst="rect">
            <a:avLst/>
          </a:prstGeom>
          <a:noFill/>
          <a:ln w="9525">
            <a:noFill/>
            <a:miter lim="800000"/>
            <a:headEnd/>
            <a:tailEnd/>
          </a:ln>
        </p:spPr>
        <p:txBody>
          <a:bodyPr vert="horz" wrap="square" lIns="91152" tIns="45578" rIns="91152" bIns="45578" numCol="1" anchor="ctr" anchorCtr="0" compatLnSpc="1">
            <a:prstTxWarp prst="textNoShape">
              <a:avLst/>
            </a:prstTxWarp>
          </a:bodyPr>
          <a:lstStyle/>
          <a:p>
            <a:pPr lvl="0">
              <a:defRPr/>
            </a:pPr>
            <a:r>
              <a:rPr lang="en-US" b="1" kern="0" dirty="0" smtClean="0">
                <a:solidFill>
                  <a:schemeClr val="accent1">
                    <a:lumMod val="25000"/>
                  </a:schemeClr>
                </a:solidFill>
                <a:latin typeface="Calibri"/>
                <a:ea typeface="ＭＳ Ｐゴシック" charset="-128"/>
                <a:cs typeface="ＭＳ Ｐゴシック" charset="-128"/>
              </a:rPr>
              <a:t>We are sampling from many sources</a:t>
            </a:r>
            <a:endParaRPr lang="en-US" b="1" kern="0" dirty="0">
              <a:solidFill>
                <a:schemeClr val="accent1">
                  <a:lumMod val="25000"/>
                </a:schemeClr>
              </a:solidFill>
              <a:latin typeface="Calibri"/>
              <a:ea typeface="ＭＳ Ｐゴシック" charset="-128"/>
              <a:cs typeface="ＭＳ Ｐゴシック" charset="-128"/>
            </a:endParaRPr>
          </a:p>
        </p:txBody>
      </p:sp>
      <p:pic>
        <p:nvPicPr>
          <p:cNvPr id="9" name="Picture 8" descr="Screen shot 2010-10-25 at 2.53.50 PM.png"/>
          <p:cNvPicPr>
            <a:picLocks noChangeAspect="1"/>
          </p:cNvPicPr>
          <p:nvPr/>
        </p:nvPicPr>
        <p:blipFill rotWithShape="1">
          <a:blip r:embed="rId4"/>
          <a:srcRect l="38824" t="5830"/>
          <a:stretch/>
        </p:blipFill>
        <p:spPr>
          <a:xfrm>
            <a:off x="4617720" y="3962400"/>
            <a:ext cx="4526280" cy="2039428"/>
          </a:xfrm>
          <a:prstGeom prst="rect">
            <a:avLst/>
          </a:prstGeom>
          <a:ln w="22225">
            <a:solidFill>
              <a:schemeClr val="accent1">
                <a:lumMod val="50000"/>
              </a:schemeClr>
            </a:solidFill>
          </a:ln>
        </p:spPr>
      </p:pic>
      <p:sp>
        <p:nvSpPr>
          <p:cNvPr id="10" name="Title 1"/>
          <p:cNvSpPr txBox="1">
            <a:spLocks/>
          </p:cNvSpPr>
          <p:nvPr/>
        </p:nvSpPr>
        <p:spPr bwMode="auto">
          <a:xfrm>
            <a:off x="5029200" y="5181600"/>
            <a:ext cx="381000" cy="304800"/>
          </a:xfrm>
          <a:prstGeom prst="rect">
            <a:avLst/>
          </a:prstGeom>
          <a:solidFill>
            <a:srgbClr val="5F009E"/>
          </a:solidFill>
          <a:ln w="9525">
            <a:noFill/>
            <a:miter lim="800000"/>
            <a:headEnd/>
            <a:tailEnd/>
          </a:ln>
        </p:spPr>
        <p:txBody>
          <a:bodyPr vert="horz" wrap="square" lIns="91152" tIns="45578" rIns="91152" bIns="45578" numCol="1" anchor="ctr" anchorCtr="0" compatLnSpc="1">
            <a:prstTxWarp prst="textNoShape">
              <a:avLst/>
            </a:prstTxWarp>
          </a:bodyPr>
          <a:lstStyle/>
          <a:p>
            <a:pPr lvl="0">
              <a:defRPr/>
            </a:pPr>
            <a:r>
              <a:rPr lang="en-US" b="1" kern="0" dirty="0" smtClean="0">
                <a:solidFill>
                  <a:schemeClr val="bg1"/>
                </a:solidFill>
                <a:latin typeface="Calibri"/>
                <a:ea typeface="ＭＳ Ｐゴシック" charset="-128"/>
                <a:cs typeface="ＭＳ Ｐゴシック" charset="-128"/>
              </a:rPr>
              <a:t>A</a:t>
            </a:r>
            <a:endParaRPr lang="en-US" b="1" kern="0" dirty="0">
              <a:solidFill>
                <a:schemeClr val="bg1"/>
              </a:solidFill>
              <a:latin typeface="Calibri"/>
              <a:ea typeface="ＭＳ Ｐゴシック" charset="-128"/>
              <a:cs typeface="ＭＳ Ｐゴシック" charset="-128"/>
            </a:endParaRPr>
          </a:p>
        </p:txBody>
      </p:sp>
      <p:sp>
        <p:nvSpPr>
          <p:cNvPr id="11" name="Title 1"/>
          <p:cNvSpPr txBox="1">
            <a:spLocks/>
          </p:cNvSpPr>
          <p:nvPr/>
        </p:nvSpPr>
        <p:spPr bwMode="auto">
          <a:xfrm>
            <a:off x="3733800" y="4343400"/>
            <a:ext cx="381000" cy="304800"/>
          </a:xfrm>
          <a:prstGeom prst="rect">
            <a:avLst/>
          </a:prstGeom>
          <a:solidFill>
            <a:srgbClr val="5F009E"/>
          </a:solidFill>
          <a:ln w="9525">
            <a:noFill/>
            <a:miter lim="800000"/>
            <a:headEnd/>
            <a:tailEnd/>
          </a:ln>
        </p:spPr>
        <p:txBody>
          <a:bodyPr vert="horz" wrap="square" lIns="91152" tIns="45578" rIns="91152" bIns="45578" numCol="1" anchor="ctr" anchorCtr="0" compatLnSpc="1">
            <a:prstTxWarp prst="textNoShape">
              <a:avLst/>
            </a:prstTxWarp>
          </a:bodyPr>
          <a:lstStyle/>
          <a:p>
            <a:pPr lvl="0">
              <a:defRPr/>
            </a:pPr>
            <a:r>
              <a:rPr lang="en-US" b="1" kern="0" dirty="0" smtClean="0">
                <a:solidFill>
                  <a:schemeClr val="bg1"/>
                </a:solidFill>
                <a:latin typeface="Calibri"/>
                <a:ea typeface="ＭＳ Ｐゴシック" charset="-128"/>
                <a:cs typeface="ＭＳ Ｐゴシック" charset="-128"/>
              </a:rPr>
              <a:t>A</a:t>
            </a:r>
            <a:endParaRPr lang="en-US" b="1" kern="0" dirty="0">
              <a:solidFill>
                <a:schemeClr val="bg1"/>
              </a:solidFill>
              <a:latin typeface="Calibri"/>
              <a:ea typeface="ＭＳ Ｐゴシック" charset="-128"/>
              <a:cs typeface="ＭＳ Ｐゴシック" charset="-128"/>
            </a:endParaRPr>
          </a:p>
        </p:txBody>
      </p:sp>
      <p:sp>
        <p:nvSpPr>
          <p:cNvPr id="12" name="Title 1"/>
          <p:cNvSpPr txBox="1">
            <a:spLocks/>
          </p:cNvSpPr>
          <p:nvPr/>
        </p:nvSpPr>
        <p:spPr bwMode="auto">
          <a:xfrm>
            <a:off x="6553200" y="5029200"/>
            <a:ext cx="381000" cy="304800"/>
          </a:xfrm>
          <a:prstGeom prst="rect">
            <a:avLst/>
          </a:prstGeom>
          <a:solidFill>
            <a:srgbClr val="1270E2"/>
          </a:solidFill>
          <a:ln w="9525">
            <a:noFill/>
            <a:miter lim="800000"/>
            <a:headEnd/>
            <a:tailEnd/>
          </a:ln>
        </p:spPr>
        <p:txBody>
          <a:bodyPr vert="horz" wrap="square" lIns="91152" tIns="45578" rIns="91152" bIns="45578" numCol="1" anchor="ctr" anchorCtr="0" compatLnSpc="1">
            <a:prstTxWarp prst="textNoShape">
              <a:avLst/>
            </a:prstTxWarp>
          </a:bodyPr>
          <a:lstStyle/>
          <a:p>
            <a:pPr lvl="0">
              <a:defRPr/>
            </a:pPr>
            <a:r>
              <a:rPr lang="en-US" b="1" kern="0" dirty="0" smtClean="0">
                <a:solidFill>
                  <a:schemeClr val="bg1"/>
                </a:solidFill>
                <a:latin typeface="Calibri"/>
                <a:ea typeface="ＭＳ Ｐゴシック" charset="-128"/>
                <a:cs typeface="ＭＳ Ｐゴシック" charset="-128"/>
              </a:rPr>
              <a:t>B</a:t>
            </a:r>
            <a:endParaRPr lang="en-US" b="1" kern="0" dirty="0">
              <a:solidFill>
                <a:schemeClr val="bg1"/>
              </a:solidFill>
              <a:latin typeface="Calibri"/>
              <a:ea typeface="ＭＳ Ｐゴシック" charset="-128"/>
              <a:cs typeface="ＭＳ Ｐゴシック" charset="-128"/>
            </a:endParaRPr>
          </a:p>
        </p:txBody>
      </p:sp>
      <p:sp>
        <p:nvSpPr>
          <p:cNvPr id="13" name="Title 1"/>
          <p:cNvSpPr txBox="1">
            <a:spLocks/>
          </p:cNvSpPr>
          <p:nvPr/>
        </p:nvSpPr>
        <p:spPr bwMode="auto">
          <a:xfrm>
            <a:off x="1752600" y="4648200"/>
            <a:ext cx="381000" cy="304800"/>
          </a:xfrm>
          <a:prstGeom prst="rect">
            <a:avLst/>
          </a:prstGeom>
          <a:solidFill>
            <a:srgbClr val="1270E2"/>
          </a:solidFill>
          <a:ln w="9525">
            <a:noFill/>
            <a:miter lim="800000"/>
            <a:headEnd/>
            <a:tailEnd/>
          </a:ln>
        </p:spPr>
        <p:txBody>
          <a:bodyPr vert="horz" wrap="square" lIns="91152" tIns="45578" rIns="91152" bIns="45578" numCol="1" anchor="ctr" anchorCtr="0" compatLnSpc="1">
            <a:prstTxWarp prst="textNoShape">
              <a:avLst/>
            </a:prstTxWarp>
          </a:bodyPr>
          <a:lstStyle/>
          <a:p>
            <a:pPr lvl="0">
              <a:defRPr/>
            </a:pPr>
            <a:r>
              <a:rPr lang="en-US" b="1" kern="0" dirty="0" smtClean="0">
                <a:solidFill>
                  <a:schemeClr val="bg1"/>
                </a:solidFill>
                <a:latin typeface="Calibri"/>
                <a:ea typeface="ＭＳ Ｐゴシック" charset="-128"/>
                <a:cs typeface="ＭＳ Ｐゴシック" charset="-128"/>
              </a:rPr>
              <a:t>B</a:t>
            </a:r>
            <a:endParaRPr lang="en-US" b="1" kern="0" dirty="0">
              <a:solidFill>
                <a:schemeClr val="bg1"/>
              </a:solidFill>
              <a:latin typeface="Calibri"/>
              <a:ea typeface="ＭＳ Ｐゴシック" charset="-128"/>
              <a:cs typeface="ＭＳ Ｐゴシック" charset="-128"/>
            </a:endParaRPr>
          </a:p>
        </p:txBody>
      </p:sp>
      <p:sp>
        <p:nvSpPr>
          <p:cNvPr id="14" name="Title 1"/>
          <p:cNvSpPr txBox="1">
            <a:spLocks/>
          </p:cNvSpPr>
          <p:nvPr/>
        </p:nvSpPr>
        <p:spPr bwMode="auto">
          <a:xfrm>
            <a:off x="1676400" y="3048000"/>
            <a:ext cx="228600" cy="228600"/>
          </a:xfrm>
          <a:prstGeom prst="rect">
            <a:avLst/>
          </a:prstGeom>
          <a:noFill/>
          <a:ln w="38100">
            <a:solidFill>
              <a:srgbClr val="FFFF00"/>
            </a:solidFill>
            <a:miter lim="800000"/>
            <a:headEnd/>
            <a:tailEnd/>
          </a:ln>
        </p:spPr>
        <p:txBody>
          <a:bodyPr vert="horz" wrap="square" lIns="91152" tIns="45578" rIns="91152" bIns="45578" numCol="1" anchor="ctr" anchorCtr="0" compatLnSpc="1">
            <a:prstTxWarp prst="textNoShape">
              <a:avLst/>
            </a:prstTxWarp>
          </a:bodyPr>
          <a:lstStyle/>
          <a:p>
            <a:pPr lvl="0">
              <a:defRPr/>
            </a:pPr>
            <a:endParaRPr lang="en-US" b="1" kern="0" dirty="0">
              <a:solidFill>
                <a:schemeClr val="bg1"/>
              </a:solidFill>
              <a:latin typeface="Calibri"/>
              <a:ea typeface="ＭＳ Ｐゴシック" charset="-128"/>
              <a:cs typeface="ＭＳ Ｐゴシック" charset="-128"/>
            </a:endParaRPr>
          </a:p>
        </p:txBody>
      </p:sp>
      <p:sp>
        <p:nvSpPr>
          <p:cNvPr id="15" name="Title 1"/>
          <p:cNvSpPr txBox="1">
            <a:spLocks/>
          </p:cNvSpPr>
          <p:nvPr/>
        </p:nvSpPr>
        <p:spPr bwMode="auto">
          <a:xfrm>
            <a:off x="1295400" y="2590800"/>
            <a:ext cx="2438400" cy="457200"/>
          </a:xfrm>
          <a:prstGeom prst="rect">
            <a:avLst/>
          </a:prstGeom>
          <a:noFill/>
          <a:ln w="9525">
            <a:noFill/>
            <a:miter lim="800000"/>
            <a:headEnd/>
            <a:tailEnd/>
          </a:ln>
        </p:spPr>
        <p:txBody>
          <a:bodyPr vert="horz" wrap="square" lIns="91152" tIns="45578" rIns="91152" bIns="45578" numCol="1" anchor="ctr" anchorCtr="0" compatLnSpc="1">
            <a:prstTxWarp prst="textNoShape">
              <a:avLst/>
            </a:prstTxWarp>
          </a:bodyPr>
          <a:lstStyle/>
          <a:p>
            <a:pPr lvl="0">
              <a:defRPr/>
            </a:pPr>
            <a:r>
              <a:rPr lang="en-US" b="1" kern="0" dirty="0" smtClean="0">
                <a:solidFill>
                  <a:srgbClr val="FFFF00"/>
                </a:solidFill>
                <a:latin typeface="Calibri"/>
                <a:ea typeface="ＭＳ Ｐゴシック" charset="-128"/>
                <a:cs typeface="ＭＳ Ｐゴシック" charset="-128"/>
              </a:rPr>
              <a:t>Sample here</a:t>
            </a:r>
            <a:endParaRPr lang="en-US" b="1" kern="0" dirty="0">
              <a:solidFill>
                <a:srgbClr val="FFFF00"/>
              </a:solidFill>
              <a:latin typeface="Calibri"/>
              <a:ea typeface="ＭＳ Ｐゴシック" charset="-128"/>
              <a:cs typeface="ＭＳ Ｐゴシック" charset="-128"/>
            </a:endParaRPr>
          </a:p>
        </p:txBody>
      </p:sp>
      <p:sp>
        <p:nvSpPr>
          <p:cNvPr id="16" name="Title 1"/>
          <p:cNvSpPr txBox="1">
            <a:spLocks/>
          </p:cNvSpPr>
          <p:nvPr/>
        </p:nvSpPr>
        <p:spPr bwMode="auto">
          <a:xfrm>
            <a:off x="7391400" y="4953000"/>
            <a:ext cx="381000" cy="304800"/>
          </a:xfrm>
          <a:prstGeom prst="rect">
            <a:avLst/>
          </a:prstGeom>
          <a:solidFill>
            <a:srgbClr val="BE0034"/>
          </a:solidFill>
          <a:ln w="9525">
            <a:noFill/>
            <a:miter lim="800000"/>
            <a:headEnd/>
            <a:tailEnd/>
          </a:ln>
        </p:spPr>
        <p:txBody>
          <a:bodyPr vert="horz" wrap="square" lIns="91152" tIns="45578" rIns="91152" bIns="45578" numCol="1" anchor="ctr" anchorCtr="0" compatLnSpc="1">
            <a:prstTxWarp prst="textNoShape">
              <a:avLst/>
            </a:prstTxWarp>
          </a:bodyPr>
          <a:lstStyle/>
          <a:p>
            <a:pPr lvl="0">
              <a:defRPr/>
            </a:pPr>
            <a:r>
              <a:rPr lang="en-US" b="1" kern="0" dirty="0" smtClean="0">
                <a:solidFill>
                  <a:schemeClr val="bg1"/>
                </a:solidFill>
                <a:latin typeface="Calibri"/>
                <a:ea typeface="ＭＳ Ｐゴシック" charset="-128"/>
                <a:cs typeface="ＭＳ Ｐゴシック" charset="-128"/>
              </a:rPr>
              <a:t>C</a:t>
            </a:r>
            <a:endParaRPr lang="en-US" b="1" kern="0" dirty="0">
              <a:solidFill>
                <a:schemeClr val="bg1"/>
              </a:solidFill>
              <a:latin typeface="Calibri"/>
              <a:ea typeface="ＭＳ Ｐゴシック" charset="-128"/>
              <a:cs typeface="ＭＳ Ｐゴシック" charset="-128"/>
            </a:endParaRPr>
          </a:p>
        </p:txBody>
      </p:sp>
      <p:sp>
        <p:nvSpPr>
          <p:cNvPr id="17" name="Title 1"/>
          <p:cNvSpPr txBox="1">
            <a:spLocks/>
          </p:cNvSpPr>
          <p:nvPr/>
        </p:nvSpPr>
        <p:spPr bwMode="auto">
          <a:xfrm>
            <a:off x="2286000" y="4648200"/>
            <a:ext cx="381000" cy="304800"/>
          </a:xfrm>
          <a:prstGeom prst="rect">
            <a:avLst/>
          </a:prstGeom>
          <a:solidFill>
            <a:srgbClr val="BE0034"/>
          </a:solidFill>
          <a:ln w="9525">
            <a:noFill/>
            <a:miter lim="800000"/>
            <a:headEnd/>
            <a:tailEnd/>
          </a:ln>
        </p:spPr>
        <p:txBody>
          <a:bodyPr vert="horz" wrap="square" lIns="91152" tIns="45578" rIns="91152" bIns="45578" numCol="1" anchor="ctr" anchorCtr="0" compatLnSpc="1">
            <a:prstTxWarp prst="textNoShape">
              <a:avLst/>
            </a:prstTxWarp>
          </a:bodyPr>
          <a:lstStyle/>
          <a:p>
            <a:pPr lvl="0">
              <a:defRPr/>
            </a:pPr>
            <a:r>
              <a:rPr lang="en-US" b="1" kern="0" dirty="0" smtClean="0">
                <a:solidFill>
                  <a:schemeClr val="bg1"/>
                </a:solidFill>
                <a:latin typeface="Calibri"/>
                <a:ea typeface="ＭＳ Ｐゴシック" charset="-128"/>
                <a:cs typeface="ＭＳ Ｐゴシック" charset="-128"/>
              </a:rPr>
              <a:t>C</a:t>
            </a:r>
            <a:endParaRPr lang="en-US" b="1" kern="0" dirty="0">
              <a:solidFill>
                <a:schemeClr val="bg1"/>
              </a:solidFill>
              <a:latin typeface="Calibri"/>
              <a:ea typeface="ＭＳ Ｐゴシック" charset="-128"/>
              <a:cs typeface="ＭＳ Ｐゴシック" charset="-128"/>
            </a:endParaRPr>
          </a:p>
        </p:txBody>
      </p:sp>
      <p:sp>
        <p:nvSpPr>
          <p:cNvPr id="18" name="Title 1"/>
          <p:cNvSpPr txBox="1">
            <a:spLocks/>
          </p:cNvSpPr>
          <p:nvPr/>
        </p:nvSpPr>
        <p:spPr bwMode="auto">
          <a:xfrm>
            <a:off x="7772400" y="5334000"/>
            <a:ext cx="381000" cy="304800"/>
          </a:xfrm>
          <a:prstGeom prst="rect">
            <a:avLst/>
          </a:prstGeom>
          <a:solidFill>
            <a:srgbClr val="287F12"/>
          </a:solidFill>
          <a:ln w="9525">
            <a:noFill/>
            <a:miter lim="800000"/>
            <a:headEnd/>
            <a:tailEnd/>
          </a:ln>
        </p:spPr>
        <p:txBody>
          <a:bodyPr vert="horz" wrap="square" lIns="91152" tIns="45578" rIns="91152" bIns="45578" numCol="1" anchor="ctr" anchorCtr="0" compatLnSpc="1">
            <a:prstTxWarp prst="textNoShape">
              <a:avLst/>
            </a:prstTxWarp>
          </a:bodyPr>
          <a:lstStyle/>
          <a:p>
            <a:pPr lvl="0">
              <a:defRPr/>
            </a:pPr>
            <a:r>
              <a:rPr lang="en-US" b="1" kern="0" dirty="0" smtClean="0">
                <a:solidFill>
                  <a:schemeClr val="bg1"/>
                </a:solidFill>
                <a:latin typeface="Calibri"/>
                <a:ea typeface="ＭＳ Ｐゴシック" charset="-128"/>
                <a:cs typeface="ＭＳ Ｐゴシック" charset="-128"/>
              </a:rPr>
              <a:t>D</a:t>
            </a:r>
            <a:endParaRPr lang="en-US" b="1" kern="0" dirty="0">
              <a:solidFill>
                <a:schemeClr val="bg1"/>
              </a:solidFill>
              <a:latin typeface="Calibri"/>
              <a:ea typeface="ＭＳ Ｐゴシック" charset="-128"/>
              <a:cs typeface="ＭＳ Ｐゴシック" charset="-128"/>
            </a:endParaRPr>
          </a:p>
        </p:txBody>
      </p:sp>
      <p:sp>
        <p:nvSpPr>
          <p:cNvPr id="19" name="Title 1"/>
          <p:cNvSpPr txBox="1">
            <a:spLocks/>
          </p:cNvSpPr>
          <p:nvPr/>
        </p:nvSpPr>
        <p:spPr bwMode="auto">
          <a:xfrm>
            <a:off x="685800" y="4572000"/>
            <a:ext cx="381000" cy="304800"/>
          </a:xfrm>
          <a:prstGeom prst="rect">
            <a:avLst/>
          </a:prstGeom>
          <a:solidFill>
            <a:srgbClr val="287F12"/>
          </a:solidFill>
          <a:ln w="9525">
            <a:noFill/>
            <a:miter lim="800000"/>
            <a:headEnd/>
            <a:tailEnd/>
          </a:ln>
        </p:spPr>
        <p:txBody>
          <a:bodyPr vert="horz" wrap="square" lIns="91152" tIns="45578" rIns="91152" bIns="45578" numCol="1" anchor="ctr" anchorCtr="0" compatLnSpc="1">
            <a:prstTxWarp prst="textNoShape">
              <a:avLst/>
            </a:prstTxWarp>
          </a:bodyPr>
          <a:lstStyle/>
          <a:p>
            <a:pPr lvl="0">
              <a:defRPr/>
            </a:pPr>
            <a:r>
              <a:rPr lang="en-US" b="1" kern="0" dirty="0" smtClean="0">
                <a:solidFill>
                  <a:schemeClr val="bg1"/>
                </a:solidFill>
                <a:latin typeface="Calibri"/>
                <a:ea typeface="ＭＳ Ｐゴシック" charset="-128"/>
                <a:cs typeface="ＭＳ Ｐゴシック" charset="-128"/>
              </a:rPr>
              <a:t>D</a:t>
            </a:r>
            <a:endParaRPr lang="en-US" b="1" kern="0" dirty="0">
              <a:solidFill>
                <a:schemeClr val="bg1"/>
              </a:solidFill>
              <a:latin typeface="Calibri"/>
              <a:ea typeface="ＭＳ Ｐゴシック" charset="-128"/>
              <a:cs typeface="ＭＳ Ｐゴシック" charset="-128"/>
            </a:endParaRPr>
          </a:p>
        </p:txBody>
      </p:sp>
      <p:sp>
        <p:nvSpPr>
          <p:cNvPr id="20" name="Title 1"/>
          <p:cNvSpPr txBox="1">
            <a:spLocks/>
          </p:cNvSpPr>
          <p:nvPr/>
        </p:nvSpPr>
        <p:spPr bwMode="auto">
          <a:xfrm>
            <a:off x="4724400" y="4038600"/>
            <a:ext cx="1143000" cy="533400"/>
          </a:xfrm>
          <a:prstGeom prst="rect">
            <a:avLst/>
          </a:prstGeom>
          <a:noFill/>
          <a:ln w="9525">
            <a:noFill/>
            <a:miter lim="800000"/>
            <a:headEnd/>
            <a:tailEnd/>
          </a:ln>
        </p:spPr>
        <p:txBody>
          <a:bodyPr vert="horz" wrap="square" lIns="91152" tIns="45578" rIns="91152" bIns="45578" numCol="1" anchor="ctr" anchorCtr="0" compatLnSpc="1">
            <a:prstTxWarp prst="textNoShape">
              <a:avLst/>
            </a:prstTxWarp>
          </a:bodyPr>
          <a:lstStyle/>
          <a:p>
            <a:pPr lvl="0" algn="l">
              <a:defRPr/>
            </a:pPr>
            <a:r>
              <a:rPr lang="en-US" sz="1600" b="1" kern="0" dirty="0" smtClean="0">
                <a:solidFill>
                  <a:schemeClr val="accent1">
                    <a:lumMod val="25000"/>
                  </a:schemeClr>
                </a:solidFill>
                <a:latin typeface="Calibri"/>
                <a:ea typeface="ＭＳ Ｐゴシック" charset="-128"/>
                <a:cs typeface="ＭＳ Ｐゴシック" charset="-128"/>
              </a:rPr>
              <a:t>Pop.</a:t>
            </a:r>
          </a:p>
          <a:p>
            <a:pPr lvl="0" algn="l">
              <a:defRPr/>
            </a:pPr>
            <a:r>
              <a:rPr lang="en-US" sz="1600" b="1" kern="0" dirty="0" smtClean="0">
                <a:solidFill>
                  <a:schemeClr val="accent1">
                    <a:lumMod val="25000"/>
                  </a:schemeClr>
                </a:solidFill>
                <a:latin typeface="Calibri"/>
                <a:ea typeface="ＭＳ Ｐゴシック" charset="-128"/>
                <a:cs typeface="ＭＳ Ｐゴシック" charset="-128"/>
              </a:rPr>
              <a:t>structure</a:t>
            </a:r>
            <a:endParaRPr lang="en-US" sz="1600" b="1" kern="0" dirty="0">
              <a:solidFill>
                <a:schemeClr val="accent1">
                  <a:lumMod val="25000"/>
                </a:schemeClr>
              </a:solidFill>
              <a:latin typeface="Calibri"/>
              <a:ea typeface="ＭＳ Ｐゴシック" charset="-128"/>
              <a:cs typeface="ＭＳ Ｐゴシック" charset="-128"/>
            </a:endParaRPr>
          </a:p>
        </p:txBody>
      </p:sp>
      <p:sp>
        <p:nvSpPr>
          <p:cNvPr id="21" name="Title 1"/>
          <p:cNvSpPr txBox="1">
            <a:spLocks/>
          </p:cNvSpPr>
          <p:nvPr/>
        </p:nvSpPr>
        <p:spPr bwMode="auto">
          <a:xfrm>
            <a:off x="6172200" y="5715000"/>
            <a:ext cx="1447800" cy="228600"/>
          </a:xfrm>
          <a:prstGeom prst="rect">
            <a:avLst/>
          </a:prstGeom>
          <a:solidFill>
            <a:schemeClr val="bg1"/>
          </a:solidFill>
          <a:ln w="9525">
            <a:noFill/>
            <a:miter lim="800000"/>
            <a:headEnd/>
            <a:tailEnd/>
          </a:ln>
        </p:spPr>
        <p:txBody>
          <a:bodyPr vert="horz" wrap="square" lIns="91152" tIns="45578" rIns="91152" bIns="45578" numCol="1" anchor="ctr" anchorCtr="0" compatLnSpc="1">
            <a:prstTxWarp prst="textNoShape">
              <a:avLst/>
            </a:prstTxWarp>
          </a:bodyPr>
          <a:lstStyle/>
          <a:p>
            <a:pPr lvl="0" algn="l">
              <a:defRPr/>
            </a:pPr>
            <a:r>
              <a:rPr lang="en-US" sz="1600" b="1" kern="0" dirty="0">
                <a:solidFill>
                  <a:schemeClr val="accent1">
                    <a:lumMod val="25000"/>
                  </a:schemeClr>
                </a:solidFill>
                <a:latin typeface="Calibri"/>
                <a:ea typeface="ＭＳ Ｐゴシック" charset="-128"/>
                <a:cs typeface="ＭＳ Ｐゴシック" charset="-128"/>
              </a:rPr>
              <a:t>T</a:t>
            </a:r>
            <a:r>
              <a:rPr lang="en-US" sz="1600" b="1" kern="0" dirty="0" smtClean="0">
                <a:solidFill>
                  <a:schemeClr val="accent1">
                    <a:lumMod val="25000"/>
                  </a:schemeClr>
                </a:solidFill>
                <a:latin typeface="Calibri"/>
                <a:ea typeface="ＭＳ Ｐゴシック" charset="-128"/>
                <a:cs typeface="ＭＳ Ｐゴシック" charset="-128"/>
              </a:rPr>
              <a:t>ime</a:t>
            </a:r>
            <a:endParaRPr lang="en-US" sz="1600" b="1" kern="0" dirty="0">
              <a:solidFill>
                <a:schemeClr val="accent1">
                  <a:lumMod val="25000"/>
                </a:schemeClr>
              </a:solidFill>
              <a:latin typeface="Calibri"/>
              <a:ea typeface="ＭＳ Ｐゴシック" charset="-128"/>
              <a:cs typeface="ＭＳ Ｐゴシック" charset="-128"/>
            </a:endParaRPr>
          </a:p>
        </p:txBody>
      </p:sp>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Picture 2"/>
          <p:cNvPicPr>
            <a:picLocks noChangeAspect="1" noChangeArrowheads="1"/>
          </p:cNvPicPr>
          <p:nvPr/>
        </p:nvPicPr>
        <p:blipFill>
          <a:blip r:embed="rId2"/>
          <a:srcRect/>
          <a:stretch>
            <a:fillRect/>
          </a:stretch>
        </p:blipFill>
        <p:spPr bwMode="auto">
          <a:xfrm>
            <a:off x="254334" y="0"/>
            <a:ext cx="8889666" cy="6869288"/>
          </a:xfrm>
          <a:prstGeom prst="rect">
            <a:avLst/>
          </a:prstGeom>
          <a:noFill/>
          <a:ln w="9525">
            <a:noFill/>
            <a:miter lim="800000"/>
            <a:headEnd/>
            <a:tailEnd/>
          </a:ln>
          <a:effectLst/>
        </p:spPr>
      </p:pic>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Picture 2"/>
          <p:cNvPicPr>
            <a:picLocks noChangeAspect="1" noChangeArrowheads="1"/>
          </p:cNvPicPr>
          <p:nvPr/>
        </p:nvPicPr>
        <p:blipFill>
          <a:blip r:embed="rId2"/>
          <a:srcRect/>
          <a:stretch>
            <a:fillRect/>
          </a:stretch>
        </p:blipFill>
        <p:spPr bwMode="auto">
          <a:xfrm>
            <a:off x="254334" y="0"/>
            <a:ext cx="8889666" cy="6869288"/>
          </a:xfrm>
          <a:prstGeom prst="rect">
            <a:avLst/>
          </a:prstGeom>
          <a:noFill/>
          <a:ln w="9525">
            <a:noFill/>
            <a:miter lim="800000"/>
            <a:headEnd/>
            <a:tailEnd/>
          </a:ln>
          <a:effectLst/>
        </p:spPr>
      </p:pic>
      <p:pic>
        <p:nvPicPr>
          <p:cNvPr id="3" name="Picture 2" descr="fusarium_counts.pdf"/>
          <p:cNvPicPr>
            <a:picLocks noChangeAspect="1"/>
          </p:cNvPicPr>
          <p:nvPr/>
        </p:nvPicPr>
        <p:blipFill>
          <a:blip r:embed="rId3"/>
          <a:srcRect l="12857" t="6409" r="8036" b="10682"/>
          <a:stretch>
            <a:fillRect/>
          </a:stretch>
        </p:blipFill>
        <p:spPr>
          <a:xfrm>
            <a:off x="6248400" y="838200"/>
            <a:ext cx="2514600" cy="1982425"/>
          </a:xfrm>
          <a:prstGeom prst="rect">
            <a:avLst/>
          </a:prstGeom>
        </p:spPr>
      </p:pic>
      <p:sp>
        <p:nvSpPr>
          <p:cNvPr id="4" name="Title 1"/>
          <p:cNvSpPr txBox="1">
            <a:spLocks/>
          </p:cNvSpPr>
          <p:nvPr/>
        </p:nvSpPr>
        <p:spPr bwMode="auto">
          <a:xfrm>
            <a:off x="2286000" y="1143000"/>
            <a:ext cx="3962400" cy="838200"/>
          </a:xfrm>
          <a:prstGeom prst="rect">
            <a:avLst/>
          </a:prstGeom>
          <a:noFill/>
          <a:ln w="9525">
            <a:noFill/>
            <a:miter lim="800000"/>
            <a:headEnd/>
            <a:tailEnd/>
          </a:ln>
        </p:spPr>
        <p:txBody>
          <a:bodyPr vert="horz" wrap="square" lIns="91152" tIns="45578" rIns="91152" bIns="45578" numCol="1" anchor="ctr" anchorCtr="0" compatLnSpc="1">
            <a:prstTxWarp prst="textNoShape">
              <a:avLst/>
            </a:prstTxWarp>
          </a:bodyPr>
          <a:lstStyle/>
          <a:p>
            <a:pPr lvl="0" algn="l">
              <a:defRPr/>
            </a:pPr>
            <a:r>
              <a:rPr lang="en-US" b="1" kern="0" dirty="0" smtClean="0">
                <a:solidFill>
                  <a:schemeClr val="accent1">
                    <a:lumMod val="25000"/>
                  </a:schemeClr>
                </a:solidFill>
                <a:latin typeface="Calibri"/>
                <a:ea typeface="ＭＳ Ｐゴシック" charset="-128"/>
                <a:cs typeface="ＭＳ Ｐゴシック" charset="-128"/>
              </a:rPr>
              <a:t>Considering all fungal spores: </a:t>
            </a:r>
            <a:r>
              <a:rPr lang="en-US" sz="2000" b="1" kern="0" dirty="0" smtClean="0">
                <a:solidFill>
                  <a:schemeClr val="accent1">
                    <a:lumMod val="25000"/>
                  </a:schemeClr>
                </a:solidFill>
                <a:latin typeface="Calibri"/>
                <a:ea typeface="ＭＳ Ｐゴシック" charset="-128"/>
                <a:cs typeface="ＭＳ Ｐゴシック" charset="-128"/>
              </a:rPr>
              <a:t>can break down by species later -&gt;  </a:t>
            </a:r>
            <a:endParaRPr lang="en-US" sz="2000" b="1" kern="0" dirty="0">
              <a:solidFill>
                <a:schemeClr val="accent1">
                  <a:lumMod val="25000"/>
                </a:schemeClr>
              </a:solidFill>
              <a:latin typeface="Calibri"/>
              <a:ea typeface="ＭＳ Ｐゴシック" charset="-128"/>
              <a:cs typeface="ＭＳ Ｐゴシック" charset="-128"/>
            </a:endParaRPr>
          </a:p>
        </p:txBody>
      </p: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Picture 2"/>
          <p:cNvPicPr>
            <a:picLocks noChangeAspect="1" noChangeArrowheads="1"/>
          </p:cNvPicPr>
          <p:nvPr/>
        </p:nvPicPr>
        <p:blipFill>
          <a:blip r:embed="rId2"/>
          <a:srcRect/>
          <a:stretch>
            <a:fillRect/>
          </a:stretch>
        </p:blipFill>
        <p:spPr bwMode="auto">
          <a:xfrm>
            <a:off x="254334" y="0"/>
            <a:ext cx="8889666" cy="6869288"/>
          </a:xfrm>
          <a:prstGeom prst="rect">
            <a:avLst/>
          </a:prstGeom>
          <a:noFill/>
          <a:ln w="9525">
            <a:noFill/>
            <a:miter lim="800000"/>
            <a:headEnd/>
            <a:tailEnd/>
          </a:ln>
          <a:effectLst/>
        </p:spPr>
      </p:pic>
      <p:sp>
        <p:nvSpPr>
          <p:cNvPr id="5" name="Title 1"/>
          <p:cNvSpPr txBox="1">
            <a:spLocks/>
          </p:cNvSpPr>
          <p:nvPr/>
        </p:nvSpPr>
        <p:spPr bwMode="auto">
          <a:xfrm>
            <a:off x="1752600" y="1066800"/>
            <a:ext cx="6781800" cy="990600"/>
          </a:xfrm>
          <a:prstGeom prst="rect">
            <a:avLst/>
          </a:prstGeom>
          <a:noFill/>
          <a:ln w="9525">
            <a:noFill/>
            <a:miter lim="800000"/>
            <a:headEnd/>
            <a:tailEnd/>
          </a:ln>
        </p:spPr>
        <p:txBody>
          <a:bodyPr vert="horz" wrap="square" lIns="91152" tIns="45578" rIns="91152" bIns="45578" numCol="1" anchor="ctr" anchorCtr="0" compatLnSpc="1">
            <a:prstTxWarp prst="textNoShape">
              <a:avLst/>
            </a:prstTxWarp>
          </a:bodyPr>
          <a:lstStyle/>
          <a:p>
            <a:pPr lvl="0" algn="l">
              <a:defRPr/>
            </a:pPr>
            <a:r>
              <a:rPr lang="en-US" b="1" kern="0" dirty="0" smtClean="0">
                <a:solidFill>
                  <a:schemeClr val="accent1">
                    <a:lumMod val="25000"/>
                  </a:schemeClr>
                </a:solidFill>
                <a:latin typeface="Calibri"/>
                <a:ea typeface="ＭＳ Ｐゴシック" charset="-128"/>
                <a:cs typeface="ＭＳ Ｐゴシック" charset="-128"/>
              </a:rPr>
              <a:t>Spore impact on Petri dishes is an </a:t>
            </a:r>
            <a:r>
              <a:rPr lang="en-US" b="1" kern="0" dirty="0" err="1" smtClean="0">
                <a:solidFill>
                  <a:schemeClr val="accent1">
                    <a:lumMod val="25000"/>
                  </a:schemeClr>
                </a:solidFill>
                <a:latin typeface="Calibri"/>
                <a:ea typeface="ＭＳ Ｐゴシック" charset="-128"/>
                <a:cs typeface="ＭＳ Ｐゴシック" charset="-128"/>
              </a:rPr>
              <a:t>inhomogenous</a:t>
            </a:r>
            <a:r>
              <a:rPr lang="en-US" b="1" kern="0" dirty="0" smtClean="0">
                <a:solidFill>
                  <a:schemeClr val="accent1">
                    <a:lumMod val="25000"/>
                  </a:schemeClr>
                </a:solidFill>
                <a:latin typeface="Calibri"/>
                <a:ea typeface="ＭＳ Ｐゴシック" charset="-128"/>
                <a:cs typeface="ＭＳ Ｐゴシック" charset="-128"/>
              </a:rPr>
              <a:t> Poisson process with slowly varying intensity</a:t>
            </a:r>
            <a:endParaRPr lang="en-US" b="1" kern="0" dirty="0">
              <a:solidFill>
                <a:schemeClr val="accent1">
                  <a:lumMod val="25000"/>
                </a:schemeClr>
              </a:solidFill>
              <a:latin typeface="Calibri"/>
              <a:ea typeface="ＭＳ Ｐゴシック" charset="-128"/>
              <a:cs typeface="ＭＳ Ｐゴシック" charset="-128"/>
            </a:endParaRPr>
          </a:p>
        </p:txBody>
      </p:sp>
      <p:sp>
        <p:nvSpPr>
          <p:cNvPr id="4" name="Rectangle 3"/>
          <p:cNvSpPr/>
          <p:nvPr/>
        </p:nvSpPr>
        <p:spPr>
          <a:xfrm>
            <a:off x="5818909" y="6519455"/>
            <a:ext cx="2895600" cy="338405"/>
          </a:xfrm>
          <a:prstGeom prst="rect">
            <a:avLst/>
          </a:prstGeom>
        </p:spPr>
        <p:txBody>
          <a:bodyPr wrap="square" lIns="91184" tIns="45593" rIns="91184" bIns="45593">
            <a:spAutoFit/>
          </a:bodyPr>
          <a:lstStyle/>
          <a:p>
            <a:pPr algn="l"/>
            <a:r>
              <a:rPr lang="en-US" sz="1600" dirty="0" smtClean="0">
                <a:solidFill>
                  <a:srgbClr val="19002F"/>
                </a:solidFill>
                <a:latin typeface="Helvetica" charset="0"/>
              </a:rPr>
              <a:t>Lin et al. [2012] </a:t>
            </a:r>
            <a:r>
              <a:rPr lang="en-US" sz="1600" i="1" dirty="0" err="1" smtClean="0">
                <a:solidFill>
                  <a:srgbClr val="19002F"/>
                </a:solidFill>
                <a:latin typeface="Helvetica" charset="0"/>
              </a:rPr>
              <a:t>Aerobiologia</a:t>
            </a:r>
            <a:endParaRPr lang="en-US" sz="1600" dirty="0" smtClean="0">
              <a:solidFill>
                <a:srgbClr val="19002F"/>
              </a:solidFill>
              <a:latin typeface="Helvetica" charset="0"/>
            </a:endParaRPr>
          </a:p>
        </p:txBody>
      </p: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Picture 2"/>
          <p:cNvPicPr>
            <a:picLocks noChangeAspect="1" noChangeArrowheads="1"/>
          </p:cNvPicPr>
          <p:nvPr/>
        </p:nvPicPr>
        <p:blipFill>
          <a:blip r:embed="rId2"/>
          <a:srcRect/>
          <a:stretch>
            <a:fillRect/>
          </a:stretch>
        </p:blipFill>
        <p:spPr bwMode="auto">
          <a:xfrm>
            <a:off x="254334" y="0"/>
            <a:ext cx="8889666" cy="6869288"/>
          </a:xfrm>
          <a:prstGeom prst="rect">
            <a:avLst/>
          </a:prstGeom>
          <a:noFill/>
          <a:ln w="9525">
            <a:noFill/>
            <a:miter lim="800000"/>
            <a:headEnd/>
            <a:tailEnd/>
          </a:ln>
          <a:effectLst/>
        </p:spPr>
      </p:pic>
      <p:sp>
        <p:nvSpPr>
          <p:cNvPr id="5" name="Title 1"/>
          <p:cNvSpPr txBox="1">
            <a:spLocks/>
          </p:cNvSpPr>
          <p:nvPr/>
        </p:nvSpPr>
        <p:spPr bwMode="auto">
          <a:xfrm>
            <a:off x="1752600" y="1066800"/>
            <a:ext cx="6781800" cy="990600"/>
          </a:xfrm>
          <a:prstGeom prst="rect">
            <a:avLst/>
          </a:prstGeom>
          <a:noFill/>
          <a:ln w="9525">
            <a:noFill/>
            <a:miter lim="800000"/>
            <a:headEnd/>
            <a:tailEnd/>
          </a:ln>
        </p:spPr>
        <p:txBody>
          <a:bodyPr vert="horz" wrap="square" lIns="91152" tIns="45578" rIns="91152" bIns="45578" numCol="1" anchor="ctr" anchorCtr="0" compatLnSpc="1">
            <a:prstTxWarp prst="textNoShape">
              <a:avLst/>
            </a:prstTxWarp>
          </a:bodyPr>
          <a:lstStyle/>
          <a:p>
            <a:pPr lvl="0" algn="l">
              <a:defRPr/>
            </a:pPr>
            <a:r>
              <a:rPr lang="en-US" b="1" kern="0" dirty="0" smtClean="0">
                <a:solidFill>
                  <a:schemeClr val="accent1">
                    <a:lumMod val="25000"/>
                  </a:schemeClr>
                </a:solidFill>
                <a:latin typeface="Calibri"/>
                <a:ea typeface="ＭＳ Ｐゴシック" charset="-128"/>
                <a:cs typeface="ＭＳ Ｐゴシック" charset="-128"/>
              </a:rPr>
              <a:t>Spore impact on Petri dishes is an </a:t>
            </a:r>
            <a:r>
              <a:rPr lang="en-US" b="1" kern="0" dirty="0" err="1" smtClean="0">
                <a:solidFill>
                  <a:schemeClr val="accent1">
                    <a:lumMod val="25000"/>
                  </a:schemeClr>
                </a:solidFill>
                <a:latin typeface="Calibri"/>
                <a:ea typeface="ＭＳ Ｐゴシック" charset="-128"/>
                <a:cs typeface="ＭＳ Ｐゴシック" charset="-128"/>
              </a:rPr>
              <a:t>inhomogenous</a:t>
            </a:r>
            <a:r>
              <a:rPr lang="en-US" b="1" kern="0" dirty="0" smtClean="0">
                <a:solidFill>
                  <a:schemeClr val="accent1">
                    <a:lumMod val="25000"/>
                  </a:schemeClr>
                </a:solidFill>
                <a:latin typeface="Calibri"/>
                <a:ea typeface="ＭＳ Ｐゴシック" charset="-128"/>
                <a:cs typeface="ＭＳ Ｐゴシック" charset="-128"/>
              </a:rPr>
              <a:t> Poisson process with slowly varying intensity</a:t>
            </a:r>
            <a:endParaRPr lang="en-US" b="1" kern="0" dirty="0">
              <a:solidFill>
                <a:schemeClr val="accent1">
                  <a:lumMod val="25000"/>
                </a:schemeClr>
              </a:solidFill>
              <a:latin typeface="Calibri"/>
              <a:ea typeface="ＭＳ Ｐゴシック" charset="-128"/>
              <a:cs typeface="ＭＳ Ｐゴシック" charset="-128"/>
            </a:endParaRPr>
          </a:p>
        </p:txBody>
      </p:sp>
      <p:sp>
        <p:nvSpPr>
          <p:cNvPr id="4" name="Title 1"/>
          <p:cNvSpPr txBox="1">
            <a:spLocks/>
          </p:cNvSpPr>
          <p:nvPr/>
        </p:nvSpPr>
        <p:spPr bwMode="auto">
          <a:xfrm>
            <a:off x="3886200" y="2133600"/>
            <a:ext cx="4724400" cy="1066800"/>
          </a:xfrm>
          <a:prstGeom prst="rect">
            <a:avLst/>
          </a:prstGeom>
          <a:noFill/>
          <a:ln w="9525">
            <a:noFill/>
            <a:miter lim="800000"/>
            <a:headEnd/>
            <a:tailEnd/>
          </a:ln>
        </p:spPr>
        <p:txBody>
          <a:bodyPr vert="horz" wrap="square" lIns="91152" tIns="45578" rIns="91152" bIns="45578" numCol="1" anchor="ctr" anchorCtr="0" compatLnSpc="1">
            <a:prstTxWarp prst="textNoShape">
              <a:avLst/>
            </a:prstTxWarp>
          </a:bodyPr>
          <a:lstStyle/>
          <a:p>
            <a:pPr lvl="0" algn="l">
              <a:defRPr/>
            </a:pPr>
            <a:r>
              <a:rPr lang="en-US" b="1" kern="0" dirty="0" smtClean="0">
                <a:solidFill>
                  <a:schemeClr val="accent1">
                    <a:lumMod val="25000"/>
                  </a:schemeClr>
                </a:solidFill>
                <a:latin typeface="Calibri"/>
                <a:ea typeface="ＭＳ Ｐゴシック" charset="-128"/>
                <a:cs typeface="ＭＳ Ｐゴシック" charset="-128"/>
              </a:rPr>
              <a:t>Sometimes significant variability over short timescales, </a:t>
            </a:r>
            <a:r>
              <a:rPr lang="en-US" b="1" i="1" kern="0" dirty="0" smtClean="0">
                <a:solidFill>
                  <a:schemeClr val="accent1">
                    <a:lumMod val="25000"/>
                  </a:schemeClr>
                </a:solidFill>
                <a:latin typeface="Calibri"/>
                <a:ea typeface="ＭＳ Ｐゴシック" charset="-128"/>
                <a:cs typeface="ＭＳ Ｐゴシック" charset="-128"/>
              </a:rPr>
              <a:t>unexplained </a:t>
            </a:r>
            <a:r>
              <a:rPr lang="en-US" b="1" kern="0" dirty="0" smtClean="0">
                <a:solidFill>
                  <a:schemeClr val="accent1">
                    <a:lumMod val="25000"/>
                  </a:schemeClr>
                </a:solidFill>
                <a:latin typeface="Calibri"/>
                <a:ea typeface="ＭＳ Ｐゴシック" charset="-128"/>
                <a:cs typeface="ＭＳ Ｐゴシック" charset="-128"/>
              </a:rPr>
              <a:t>by Poisson statistics</a:t>
            </a:r>
            <a:endParaRPr lang="en-US" b="1" kern="0" dirty="0">
              <a:solidFill>
                <a:schemeClr val="accent1">
                  <a:lumMod val="25000"/>
                </a:schemeClr>
              </a:solidFill>
              <a:latin typeface="Calibri"/>
              <a:ea typeface="ＭＳ Ｐゴシック" charset="-128"/>
              <a:cs typeface="ＭＳ Ｐゴシック" charset="-128"/>
            </a:endParaRPr>
          </a:p>
        </p:txBody>
      </p:sp>
      <p:sp>
        <p:nvSpPr>
          <p:cNvPr id="6" name="Rectangle 5"/>
          <p:cNvSpPr/>
          <p:nvPr/>
        </p:nvSpPr>
        <p:spPr>
          <a:xfrm>
            <a:off x="5818909" y="6519455"/>
            <a:ext cx="2895600" cy="338405"/>
          </a:xfrm>
          <a:prstGeom prst="rect">
            <a:avLst/>
          </a:prstGeom>
        </p:spPr>
        <p:txBody>
          <a:bodyPr wrap="square" lIns="91184" tIns="45593" rIns="91184" bIns="45593">
            <a:spAutoFit/>
          </a:bodyPr>
          <a:lstStyle/>
          <a:p>
            <a:pPr algn="l"/>
            <a:r>
              <a:rPr lang="en-US" sz="1600" dirty="0" smtClean="0">
                <a:solidFill>
                  <a:srgbClr val="19002F"/>
                </a:solidFill>
                <a:latin typeface="Helvetica" charset="0"/>
              </a:rPr>
              <a:t>Lin et al. [2012] </a:t>
            </a:r>
            <a:r>
              <a:rPr lang="en-US" sz="1600" i="1" dirty="0" err="1">
                <a:solidFill>
                  <a:srgbClr val="19002F"/>
                </a:solidFill>
                <a:latin typeface="Helvetica" charset="0"/>
              </a:rPr>
              <a:t>Aerobiologia</a:t>
            </a:r>
            <a:endParaRPr lang="en-US" sz="1600" dirty="0" smtClean="0">
              <a:solidFill>
                <a:srgbClr val="19002F"/>
              </a:solidFill>
              <a:latin typeface="Helvetica" charset="0"/>
            </a:endParaRPr>
          </a:p>
        </p:txBody>
      </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2"/>
          <p:cNvPicPr>
            <a:picLocks noChangeAspect="1" noChangeArrowheads="1"/>
          </p:cNvPicPr>
          <p:nvPr/>
        </p:nvPicPr>
        <p:blipFill>
          <a:blip r:embed="rId2"/>
          <a:srcRect/>
          <a:stretch>
            <a:fillRect/>
          </a:stretch>
        </p:blipFill>
        <p:spPr bwMode="auto">
          <a:xfrm>
            <a:off x="268946" y="0"/>
            <a:ext cx="8875059" cy="6858000"/>
          </a:xfrm>
          <a:prstGeom prst="rect">
            <a:avLst/>
          </a:prstGeom>
          <a:noFill/>
          <a:ln w="9525">
            <a:noFill/>
            <a:miter lim="800000"/>
            <a:headEnd/>
            <a:tailEnd/>
          </a:ln>
          <a:effectLst/>
        </p:spPr>
      </p:pic>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Picture 2"/>
          <p:cNvPicPr>
            <a:picLocks noChangeAspect="1" noChangeArrowheads="1"/>
          </p:cNvPicPr>
          <p:nvPr/>
        </p:nvPicPr>
        <p:blipFill>
          <a:blip r:embed="rId2"/>
          <a:srcRect/>
          <a:stretch>
            <a:fillRect/>
          </a:stretch>
        </p:blipFill>
        <p:spPr bwMode="auto">
          <a:xfrm>
            <a:off x="268942" y="6"/>
            <a:ext cx="8875058" cy="6857999"/>
          </a:xfrm>
          <a:prstGeom prst="rect">
            <a:avLst/>
          </a:prstGeom>
          <a:noFill/>
          <a:ln w="9525">
            <a:noFill/>
            <a:miter lim="800000"/>
            <a:headEnd/>
            <a:tailEnd/>
          </a:ln>
          <a:effectLst/>
        </p:spPr>
      </p:pic>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Picture 2"/>
          <p:cNvPicPr>
            <a:picLocks noChangeAspect="1" noChangeArrowheads="1"/>
          </p:cNvPicPr>
          <p:nvPr/>
        </p:nvPicPr>
        <p:blipFill>
          <a:blip r:embed="rId2"/>
          <a:srcRect/>
          <a:stretch>
            <a:fillRect/>
          </a:stretch>
        </p:blipFill>
        <p:spPr bwMode="auto">
          <a:xfrm>
            <a:off x="268942" y="6"/>
            <a:ext cx="8875058" cy="6857999"/>
          </a:xfrm>
          <a:prstGeom prst="rect">
            <a:avLst/>
          </a:prstGeom>
          <a:noFill/>
          <a:ln w="9525">
            <a:noFill/>
            <a:miter lim="800000"/>
            <a:headEnd/>
            <a:tailEnd/>
          </a:ln>
          <a:effectLst/>
        </p:spPr>
      </p:pic>
      <p:sp>
        <p:nvSpPr>
          <p:cNvPr id="3" name="Title 1"/>
          <p:cNvSpPr txBox="1">
            <a:spLocks/>
          </p:cNvSpPr>
          <p:nvPr/>
        </p:nvSpPr>
        <p:spPr bwMode="auto">
          <a:xfrm>
            <a:off x="1981200" y="1143000"/>
            <a:ext cx="3429000" cy="1295400"/>
          </a:xfrm>
          <a:prstGeom prst="rect">
            <a:avLst/>
          </a:prstGeom>
          <a:noFill/>
          <a:ln w="9525">
            <a:noFill/>
            <a:miter lim="800000"/>
            <a:headEnd/>
            <a:tailEnd/>
          </a:ln>
        </p:spPr>
        <p:txBody>
          <a:bodyPr vert="horz" wrap="square" lIns="91152" tIns="45578" rIns="91152" bIns="45578" numCol="1" anchor="ctr" anchorCtr="0" compatLnSpc="1">
            <a:prstTxWarp prst="textNoShape">
              <a:avLst/>
            </a:prstTxWarp>
          </a:bodyPr>
          <a:lstStyle/>
          <a:p>
            <a:pPr lvl="0" algn="l">
              <a:defRPr/>
            </a:pPr>
            <a:r>
              <a:rPr lang="en-US" sz="1800" b="1" kern="0" dirty="0" smtClean="0">
                <a:solidFill>
                  <a:schemeClr val="accent1">
                    <a:lumMod val="25000"/>
                  </a:schemeClr>
                </a:solidFill>
                <a:latin typeface="Calibri"/>
                <a:ea typeface="ＭＳ Ｐゴシック" charset="-128"/>
                <a:cs typeface="ＭＳ Ｐゴシック" charset="-128"/>
              </a:rPr>
              <a:t>Define punctuated change as low probability events (assuming Poisson process), e.g., changes which have probability  &lt; 1%</a:t>
            </a:r>
            <a:endParaRPr lang="en-US" sz="1800" b="1" kern="0" dirty="0">
              <a:solidFill>
                <a:schemeClr val="accent1">
                  <a:lumMod val="25000"/>
                </a:schemeClr>
              </a:solidFill>
              <a:latin typeface="Calibri"/>
              <a:ea typeface="ＭＳ Ｐゴシック" charset="-128"/>
              <a:cs typeface="ＭＳ Ｐゴシック" charset="-128"/>
            </a:endParaRPr>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4"/>
          <p:cNvSpPr>
            <a:spLocks noChangeArrowheads="1"/>
          </p:cNvSpPr>
          <p:nvPr/>
        </p:nvSpPr>
        <p:spPr bwMode="auto">
          <a:xfrm>
            <a:off x="8124019" y="3233749"/>
            <a:ext cx="838239" cy="245997"/>
          </a:xfrm>
          <a:prstGeom prst="rect">
            <a:avLst/>
          </a:prstGeom>
          <a:noFill/>
          <a:ln w="9525">
            <a:noFill/>
            <a:miter lim="800000"/>
            <a:headEnd/>
            <a:tailEnd/>
          </a:ln>
        </p:spPr>
        <p:txBody>
          <a:bodyPr wrap="none" lIns="91216" tIns="45609" rIns="91216" bIns="45609">
            <a:prstTxWarp prst="textNoShape">
              <a:avLst/>
            </a:prstTxWarp>
            <a:spAutoFit/>
          </a:bodyPr>
          <a:lstStyle/>
          <a:p>
            <a:pPr>
              <a:buFont typeface="Wingdings" charset="2"/>
              <a:buNone/>
            </a:pPr>
            <a:r>
              <a:rPr lang="en-US" sz="1000" b="1" dirty="0">
                <a:solidFill>
                  <a:schemeClr val="bg1"/>
                </a:solidFill>
                <a:latin typeface="Calibri" charset="0"/>
              </a:rPr>
              <a:t>Coastal flow</a:t>
            </a:r>
          </a:p>
        </p:txBody>
      </p:sp>
      <p:pic>
        <p:nvPicPr>
          <p:cNvPr id="6" name="Picture 5" descr="cell_sampling_concentration_fus_no_lines.pdf"/>
          <p:cNvPicPr>
            <a:picLocks noChangeAspect="1"/>
          </p:cNvPicPr>
          <p:nvPr/>
        </p:nvPicPr>
        <p:blipFill>
          <a:blip r:embed="rId3"/>
          <a:stretch>
            <a:fillRect/>
          </a:stretch>
        </p:blipFill>
        <p:spPr>
          <a:xfrm>
            <a:off x="228600" y="4953001"/>
            <a:ext cx="8534400" cy="1697990"/>
          </a:xfrm>
          <a:prstGeom prst="rect">
            <a:avLst/>
          </a:prstGeom>
        </p:spPr>
      </p:pic>
      <p:sp>
        <p:nvSpPr>
          <p:cNvPr id="8" name="Title 1"/>
          <p:cNvSpPr txBox="1">
            <a:spLocks/>
          </p:cNvSpPr>
          <p:nvPr/>
        </p:nvSpPr>
        <p:spPr bwMode="auto">
          <a:xfrm>
            <a:off x="0" y="0"/>
            <a:ext cx="9144000" cy="1066800"/>
          </a:xfrm>
          <a:prstGeom prst="rect">
            <a:avLst/>
          </a:prstGeom>
          <a:solidFill>
            <a:schemeClr val="bg1"/>
          </a:solidFill>
          <a:ln w="9525">
            <a:noFill/>
            <a:miter lim="800000"/>
            <a:headEnd/>
            <a:tailEnd/>
          </a:ln>
        </p:spPr>
        <p:txBody>
          <a:bodyPr vert="horz" wrap="square" lIns="91216" tIns="45609" rIns="91216" bIns="45609" numCol="1" anchor="ctr" anchorCtr="0" compatLnSpc="1">
            <a:prstTxWarp prst="textNoShape">
              <a:avLst/>
            </a:prstTxWarp>
          </a:bodyPr>
          <a:lstStyle/>
          <a:p>
            <a:pPr lvl="0">
              <a:defRPr/>
            </a:pPr>
            <a:r>
              <a:rPr lang="en-US" sz="3600" b="1" kern="0" dirty="0" smtClean="0">
                <a:solidFill>
                  <a:schemeClr val="accent1">
                    <a:lumMod val="25000"/>
                  </a:schemeClr>
                </a:solidFill>
                <a:latin typeface="Calibri"/>
                <a:ea typeface="ＭＳ Ｐゴシック" charset="-128"/>
                <a:cs typeface="ＭＳ Ｐゴシック" charset="-128"/>
              </a:rPr>
              <a:t>Punctuated changes: </a:t>
            </a:r>
          </a:p>
          <a:p>
            <a:pPr lvl="0">
              <a:defRPr/>
            </a:pPr>
            <a:r>
              <a:rPr lang="en-US" sz="3600" b="1" kern="0" dirty="0" smtClean="0">
                <a:solidFill>
                  <a:schemeClr val="accent1">
                    <a:lumMod val="25000"/>
                  </a:schemeClr>
                </a:solidFill>
                <a:latin typeface="Calibri"/>
                <a:ea typeface="ＭＳ Ｐゴシック" charset="-128"/>
                <a:cs typeface="ＭＳ Ｐゴシック" charset="-128"/>
              </a:rPr>
              <a:t>How to understand cloud edges?</a:t>
            </a:r>
            <a:endParaRPr lang="en-US" sz="3600" b="1" kern="0" dirty="0">
              <a:solidFill>
                <a:schemeClr val="accent1">
                  <a:lumMod val="25000"/>
                </a:schemeClr>
              </a:solidFill>
              <a:latin typeface="Calibri"/>
              <a:ea typeface="ＭＳ Ｐゴシック" charset="-128"/>
              <a:cs typeface="ＭＳ Ｐゴシック" charset="-128"/>
            </a:endParaRPr>
          </a:p>
        </p:txBody>
      </p:sp>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4"/>
          <p:cNvSpPr>
            <a:spLocks noChangeArrowheads="1"/>
          </p:cNvSpPr>
          <p:nvPr/>
        </p:nvSpPr>
        <p:spPr bwMode="auto">
          <a:xfrm>
            <a:off x="8124019" y="3233749"/>
            <a:ext cx="838239" cy="245997"/>
          </a:xfrm>
          <a:prstGeom prst="rect">
            <a:avLst/>
          </a:prstGeom>
          <a:noFill/>
          <a:ln w="9525">
            <a:noFill/>
            <a:miter lim="800000"/>
            <a:headEnd/>
            <a:tailEnd/>
          </a:ln>
        </p:spPr>
        <p:txBody>
          <a:bodyPr wrap="none" lIns="91216" tIns="45609" rIns="91216" bIns="45609">
            <a:prstTxWarp prst="textNoShape">
              <a:avLst/>
            </a:prstTxWarp>
            <a:spAutoFit/>
          </a:bodyPr>
          <a:lstStyle/>
          <a:p>
            <a:pPr>
              <a:buFont typeface="Wingdings" charset="2"/>
              <a:buNone/>
            </a:pPr>
            <a:r>
              <a:rPr lang="en-US" sz="1000" b="1" dirty="0">
                <a:solidFill>
                  <a:schemeClr val="bg1"/>
                </a:solidFill>
                <a:latin typeface="Calibri" charset="0"/>
              </a:rPr>
              <a:t>Coastal flow</a:t>
            </a:r>
          </a:p>
        </p:txBody>
      </p:sp>
      <p:pic>
        <p:nvPicPr>
          <p:cNvPr id="6" name="Picture 5" descr="cell_sampling_concentration_fus_no_lines.pdf"/>
          <p:cNvPicPr>
            <a:picLocks noChangeAspect="1"/>
          </p:cNvPicPr>
          <p:nvPr/>
        </p:nvPicPr>
        <p:blipFill>
          <a:blip r:embed="rId3"/>
          <a:stretch>
            <a:fillRect/>
          </a:stretch>
        </p:blipFill>
        <p:spPr>
          <a:xfrm>
            <a:off x="228600" y="4953001"/>
            <a:ext cx="8534400" cy="1697990"/>
          </a:xfrm>
          <a:prstGeom prst="rect">
            <a:avLst/>
          </a:prstGeom>
        </p:spPr>
      </p:pic>
      <p:sp>
        <p:nvSpPr>
          <p:cNvPr id="8" name="Title 1"/>
          <p:cNvSpPr txBox="1">
            <a:spLocks/>
          </p:cNvSpPr>
          <p:nvPr/>
        </p:nvSpPr>
        <p:spPr bwMode="auto">
          <a:xfrm>
            <a:off x="0" y="0"/>
            <a:ext cx="9144000" cy="1066800"/>
          </a:xfrm>
          <a:prstGeom prst="rect">
            <a:avLst/>
          </a:prstGeom>
          <a:solidFill>
            <a:schemeClr val="bg1"/>
          </a:solidFill>
          <a:ln w="9525">
            <a:noFill/>
            <a:miter lim="800000"/>
            <a:headEnd/>
            <a:tailEnd/>
          </a:ln>
        </p:spPr>
        <p:txBody>
          <a:bodyPr vert="horz" wrap="square" lIns="91216" tIns="45609" rIns="91216" bIns="45609" numCol="1" anchor="ctr" anchorCtr="0" compatLnSpc="1">
            <a:prstTxWarp prst="textNoShape">
              <a:avLst/>
            </a:prstTxWarp>
          </a:bodyPr>
          <a:lstStyle/>
          <a:p>
            <a:pPr lvl="0">
              <a:defRPr/>
            </a:pPr>
            <a:r>
              <a:rPr lang="en-US" sz="3600" b="1" kern="0" dirty="0" smtClean="0">
                <a:solidFill>
                  <a:schemeClr val="accent1">
                    <a:lumMod val="25000"/>
                  </a:schemeClr>
                </a:solidFill>
                <a:latin typeface="Calibri"/>
                <a:ea typeface="ＭＳ Ｐゴシック" charset="-128"/>
                <a:cs typeface="ＭＳ Ｐゴシック" charset="-128"/>
              </a:rPr>
              <a:t>Punctuated changes: </a:t>
            </a:r>
          </a:p>
          <a:p>
            <a:pPr lvl="0">
              <a:defRPr/>
            </a:pPr>
            <a:r>
              <a:rPr lang="en-US" sz="3600" b="1" kern="0" dirty="0">
                <a:solidFill>
                  <a:schemeClr val="accent1">
                    <a:lumMod val="25000"/>
                  </a:schemeClr>
                </a:solidFill>
                <a:latin typeface="Calibri"/>
                <a:ea typeface="ＭＳ Ｐゴシック" charset="-128"/>
                <a:cs typeface="ＭＳ Ｐゴシック" charset="-128"/>
              </a:rPr>
              <a:t>How to understand cloud edges?</a:t>
            </a:r>
          </a:p>
        </p:txBody>
      </p:sp>
      <p:pic>
        <p:nvPicPr>
          <p:cNvPr id="5" name="Picture 4" descr="cell_sampling_concentration_fus_inset1.pdf"/>
          <p:cNvPicPr>
            <a:picLocks noChangeAspect="1"/>
          </p:cNvPicPr>
          <p:nvPr/>
        </p:nvPicPr>
        <p:blipFill>
          <a:blip r:embed="rId4"/>
          <a:stretch>
            <a:fillRect/>
          </a:stretch>
        </p:blipFill>
        <p:spPr>
          <a:xfrm>
            <a:off x="1295400" y="1066821"/>
            <a:ext cx="4229100" cy="3328787"/>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4"/>
          <p:cNvSpPr>
            <a:spLocks noChangeArrowheads="1"/>
          </p:cNvSpPr>
          <p:nvPr/>
        </p:nvSpPr>
        <p:spPr bwMode="auto">
          <a:xfrm>
            <a:off x="8124019" y="3233749"/>
            <a:ext cx="838239" cy="245997"/>
          </a:xfrm>
          <a:prstGeom prst="rect">
            <a:avLst/>
          </a:prstGeom>
          <a:noFill/>
          <a:ln w="9525">
            <a:noFill/>
            <a:miter lim="800000"/>
            <a:headEnd/>
            <a:tailEnd/>
          </a:ln>
        </p:spPr>
        <p:txBody>
          <a:bodyPr wrap="none" lIns="91216" tIns="45609" rIns="91216" bIns="45609">
            <a:prstTxWarp prst="textNoShape">
              <a:avLst/>
            </a:prstTxWarp>
            <a:spAutoFit/>
          </a:bodyPr>
          <a:lstStyle/>
          <a:p>
            <a:pPr>
              <a:buFont typeface="Wingdings" charset="2"/>
              <a:buNone/>
            </a:pPr>
            <a:r>
              <a:rPr lang="en-US" sz="1000" b="1" dirty="0">
                <a:solidFill>
                  <a:schemeClr val="bg1"/>
                </a:solidFill>
                <a:latin typeface="Calibri" charset="0"/>
              </a:rPr>
              <a:t>Coastal flow</a:t>
            </a:r>
          </a:p>
        </p:txBody>
      </p:sp>
      <p:pic>
        <p:nvPicPr>
          <p:cNvPr id="6" name="Picture 5" descr="cell_sampling_concentration_fus_no_lines.pdf"/>
          <p:cNvPicPr>
            <a:picLocks noChangeAspect="1"/>
          </p:cNvPicPr>
          <p:nvPr/>
        </p:nvPicPr>
        <p:blipFill>
          <a:blip r:embed="rId3"/>
          <a:stretch>
            <a:fillRect/>
          </a:stretch>
        </p:blipFill>
        <p:spPr>
          <a:xfrm>
            <a:off x="228600" y="4953001"/>
            <a:ext cx="8534400" cy="1697990"/>
          </a:xfrm>
          <a:prstGeom prst="rect">
            <a:avLst/>
          </a:prstGeom>
        </p:spPr>
      </p:pic>
      <p:sp>
        <p:nvSpPr>
          <p:cNvPr id="8" name="Title 1"/>
          <p:cNvSpPr txBox="1">
            <a:spLocks/>
          </p:cNvSpPr>
          <p:nvPr/>
        </p:nvSpPr>
        <p:spPr bwMode="auto">
          <a:xfrm>
            <a:off x="0" y="0"/>
            <a:ext cx="9144000" cy="1066800"/>
          </a:xfrm>
          <a:prstGeom prst="rect">
            <a:avLst/>
          </a:prstGeom>
          <a:solidFill>
            <a:schemeClr val="bg1"/>
          </a:solidFill>
          <a:ln w="9525">
            <a:noFill/>
            <a:miter lim="800000"/>
            <a:headEnd/>
            <a:tailEnd/>
          </a:ln>
        </p:spPr>
        <p:txBody>
          <a:bodyPr vert="horz" wrap="square" lIns="91216" tIns="45609" rIns="91216" bIns="45609" numCol="1" anchor="ctr" anchorCtr="0" compatLnSpc="1">
            <a:prstTxWarp prst="textNoShape">
              <a:avLst/>
            </a:prstTxWarp>
          </a:bodyPr>
          <a:lstStyle/>
          <a:p>
            <a:pPr lvl="0">
              <a:defRPr/>
            </a:pPr>
            <a:r>
              <a:rPr lang="en-US" sz="3600" b="1" kern="0" dirty="0" smtClean="0">
                <a:solidFill>
                  <a:schemeClr val="accent1">
                    <a:lumMod val="25000"/>
                  </a:schemeClr>
                </a:solidFill>
                <a:latin typeface="Calibri"/>
                <a:ea typeface="ＭＳ Ｐゴシック" charset="-128"/>
                <a:cs typeface="ＭＳ Ｐゴシック" charset="-128"/>
              </a:rPr>
              <a:t>Punctuated changes: </a:t>
            </a:r>
          </a:p>
          <a:p>
            <a:pPr lvl="0">
              <a:defRPr/>
            </a:pPr>
            <a:r>
              <a:rPr lang="en-US" sz="3600" b="1" kern="0" dirty="0">
                <a:solidFill>
                  <a:schemeClr val="accent1">
                    <a:lumMod val="25000"/>
                  </a:schemeClr>
                </a:solidFill>
                <a:latin typeface="Calibri"/>
                <a:ea typeface="ＭＳ Ｐゴシック" charset="-128"/>
                <a:cs typeface="ＭＳ Ｐゴシック" charset="-128"/>
              </a:rPr>
              <a:t>How to understand cloud edges?</a:t>
            </a:r>
          </a:p>
        </p:txBody>
      </p:sp>
      <p:pic>
        <p:nvPicPr>
          <p:cNvPr id="7" name="Picture 6" descr="cell_sampling_concentration_fus_inset2.pdf"/>
          <p:cNvPicPr>
            <a:picLocks noChangeAspect="1"/>
          </p:cNvPicPr>
          <p:nvPr/>
        </p:nvPicPr>
        <p:blipFill>
          <a:blip r:embed="rId4"/>
          <a:stretch>
            <a:fillRect/>
          </a:stretch>
        </p:blipFill>
        <p:spPr>
          <a:xfrm>
            <a:off x="2628922" y="1765300"/>
            <a:ext cx="4388355" cy="28194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4"/>
          <p:cNvSpPr>
            <a:spLocks noChangeArrowheads="1"/>
          </p:cNvSpPr>
          <p:nvPr/>
        </p:nvSpPr>
        <p:spPr bwMode="auto">
          <a:xfrm>
            <a:off x="8124019" y="3233749"/>
            <a:ext cx="838239" cy="245997"/>
          </a:xfrm>
          <a:prstGeom prst="rect">
            <a:avLst/>
          </a:prstGeom>
          <a:noFill/>
          <a:ln w="9525">
            <a:noFill/>
            <a:miter lim="800000"/>
            <a:headEnd/>
            <a:tailEnd/>
          </a:ln>
        </p:spPr>
        <p:txBody>
          <a:bodyPr wrap="none" lIns="91216" tIns="45609" rIns="91216" bIns="45609">
            <a:prstTxWarp prst="textNoShape">
              <a:avLst/>
            </a:prstTxWarp>
            <a:spAutoFit/>
          </a:bodyPr>
          <a:lstStyle/>
          <a:p>
            <a:pPr>
              <a:buFont typeface="Wingdings" charset="2"/>
              <a:buNone/>
            </a:pPr>
            <a:r>
              <a:rPr lang="en-US" sz="1000" b="1" dirty="0">
                <a:solidFill>
                  <a:schemeClr val="bg1"/>
                </a:solidFill>
                <a:latin typeface="Calibri" charset="0"/>
              </a:rPr>
              <a:t>Coastal flow</a:t>
            </a:r>
          </a:p>
        </p:txBody>
      </p:sp>
      <p:pic>
        <p:nvPicPr>
          <p:cNvPr id="6" name="Picture 5" descr="cell_sampling_concentration_fus_no_lines.pdf"/>
          <p:cNvPicPr>
            <a:picLocks noChangeAspect="1"/>
          </p:cNvPicPr>
          <p:nvPr/>
        </p:nvPicPr>
        <p:blipFill>
          <a:blip r:embed="rId3"/>
          <a:stretch>
            <a:fillRect/>
          </a:stretch>
        </p:blipFill>
        <p:spPr>
          <a:xfrm>
            <a:off x="228600" y="4953001"/>
            <a:ext cx="8534400" cy="1697990"/>
          </a:xfrm>
          <a:prstGeom prst="rect">
            <a:avLst/>
          </a:prstGeom>
        </p:spPr>
      </p:pic>
      <p:sp>
        <p:nvSpPr>
          <p:cNvPr id="8" name="Title 1"/>
          <p:cNvSpPr txBox="1">
            <a:spLocks/>
          </p:cNvSpPr>
          <p:nvPr/>
        </p:nvSpPr>
        <p:spPr bwMode="auto">
          <a:xfrm>
            <a:off x="0" y="0"/>
            <a:ext cx="9144000" cy="1066800"/>
          </a:xfrm>
          <a:prstGeom prst="rect">
            <a:avLst/>
          </a:prstGeom>
          <a:solidFill>
            <a:schemeClr val="bg1"/>
          </a:solidFill>
          <a:ln w="9525">
            <a:noFill/>
            <a:miter lim="800000"/>
            <a:headEnd/>
            <a:tailEnd/>
          </a:ln>
        </p:spPr>
        <p:txBody>
          <a:bodyPr vert="horz" wrap="square" lIns="91216" tIns="45609" rIns="91216" bIns="45609" numCol="1" anchor="ctr" anchorCtr="0" compatLnSpc="1">
            <a:prstTxWarp prst="textNoShape">
              <a:avLst/>
            </a:prstTxWarp>
          </a:bodyPr>
          <a:lstStyle/>
          <a:p>
            <a:pPr lvl="0">
              <a:defRPr/>
            </a:pPr>
            <a:r>
              <a:rPr lang="en-US" sz="3600" b="1" kern="0" dirty="0" smtClean="0">
                <a:solidFill>
                  <a:schemeClr val="accent1">
                    <a:lumMod val="25000"/>
                  </a:schemeClr>
                </a:solidFill>
                <a:latin typeface="Calibri"/>
                <a:ea typeface="ＭＳ Ｐゴシック" charset="-128"/>
                <a:cs typeface="ＭＳ Ｐゴシック" charset="-128"/>
              </a:rPr>
              <a:t>Punctuated changes: </a:t>
            </a:r>
          </a:p>
          <a:p>
            <a:pPr lvl="0">
              <a:defRPr/>
            </a:pPr>
            <a:r>
              <a:rPr lang="en-US" sz="3600" b="1" kern="0" dirty="0">
                <a:solidFill>
                  <a:schemeClr val="accent1">
                    <a:lumMod val="25000"/>
                  </a:schemeClr>
                </a:solidFill>
                <a:latin typeface="Calibri"/>
                <a:ea typeface="ＭＳ Ｐゴシック" charset="-128"/>
                <a:cs typeface="ＭＳ Ｐゴシック" charset="-128"/>
              </a:rPr>
              <a:t>How to understand cloud edges?</a:t>
            </a:r>
          </a:p>
        </p:txBody>
      </p:sp>
      <p:pic>
        <p:nvPicPr>
          <p:cNvPr id="9" name="Picture 8" descr="cell_sampling_concentration_fus_inset3.pdf"/>
          <p:cNvPicPr>
            <a:picLocks noChangeAspect="1"/>
          </p:cNvPicPr>
          <p:nvPr/>
        </p:nvPicPr>
        <p:blipFill>
          <a:blip r:embed="rId4"/>
          <a:stretch>
            <a:fillRect/>
          </a:stretch>
        </p:blipFill>
        <p:spPr>
          <a:xfrm>
            <a:off x="3462866" y="1426633"/>
            <a:ext cx="5410200" cy="2956459"/>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May_7_plus_255_hrs_trim.mov">
            <a:hlinkClick r:id="" action="ppaction://media"/>
          </p:cNvPr>
          <p:cNvPicPr/>
          <p:nvPr>
            <a:videoFile r:link="rId2"/>
            <p:extLst>
              <p:ext uri="{DAA4B4D4-6D71-4841-9C94-3DE7FCFB9230}">
                <p14:media xmlns:p14="http://schemas.microsoft.com/office/powerpoint/2010/main" r:link="rId1"/>
              </p:ext>
            </p:extLst>
          </p:nvPr>
        </p:nvPicPr>
        <p:blipFill>
          <a:blip r:embed="rId5"/>
          <a:stretch>
            <a:fillRect/>
          </a:stretch>
        </p:blipFill>
        <p:spPr>
          <a:xfrm>
            <a:off x="2819400" y="1066800"/>
            <a:ext cx="6175682" cy="5486400"/>
          </a:xfrm>
          <a:prstGeom prst="rect">
            <a:avLst/>
          </a:prstGeom>
        </p:spPr>
      </p:pic>
      <p:sp>
        <p:nvSpPr>
          <p:cNvPr id="38914" name="Rectangle 4"/>
          <p:cNvSpPr>
            <a:spLocks noChangeArrowheads="1"/>
          </p:cNvSpPr>
          <p:nvPr/>
        </p:nvSpPr>
        <p:spPr bwMode="auto">
          <a:xfrm>
            <a:off x="8124019" y="3883684"/>
            <a:ext cx="838239" cy="245997"/>
          </a:xfrm>
          <a:prstGeom prst="rect">
            <a:avLst/>
          </a:prstGeom>
          <a:noFill/>
          <a:ln w="9525">
            <a:noFill/>
            <a:miter lim="800000"/>
            <a:headEnd/>
            <a:tailEnd/>
          </a:ln>
        </p:spPr>
        <p:txBody>
          <a:bodyPr wrap="none" lIns="91216" tIns="45609" rIns="91216" bIns="45609">
            <a:prstTxWarp prst="textNoShape">
              <a:avLst/>
            </a:prstTxWarp>
            <a:spAutoFit/>
          </a:bodyPr>
          <a:lstStyle/>
          <a:p>
            <a:pPr>
              <a:buFont typeface="Wingdings" charset="2"/>
              <a:buNone/>
            </a:pPr>
            <a:r>
              <a:rPr lang="en-US" sz="1000" b="1" dirty="0">
                <a:solidFill>
                  <a:schemeClr val="bg1"/>
                </a:solidFill>
                <a:latin typeface="Calibri" charset="0"/>
              </a:rPr>
              <a:t>Coastal flow</a:t>
            </a:r>
          </a:p>
        </p:txBody>
      </p:sp>
      <p:sp>
        <p:nvSpPr>
          <p:cNvPr id="7" name="Rectangle 6"/>
          <p:cNvSpPr/>
          <p:nvPr/>
        </p:nvSpPr>
        <p:spPr bwMode="auto">
          <a:xfrm>
            <a:off x="2743200" y="5831537"/>
            <a:ext cx="6400800" cy="8382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216" tIns="45609" rIns="91216" bIns="45609" numCol="1" rtlCol="0" anchor="ctr" anchorCtr="0" compatLnSpc="1">
            <a:prstTxWarp prst="textNoShape">
              <a:avLst/>
            </a:prstTxWarp>
          </a:bodyPr>
          <a:lstStyle/>
          <a:p>
            <a:pPr defTabSz="912158"/>
            <a:endParaRPr lang="en-US" dirty="0"/>
          </a:p>
        </p:txBody>
      </p:sp>
      <p:sp>
        <p:nvSpPr>
          <p:cNvPr id="8" name="Rectangle 7"/>
          <p:cNvSpPr/>
          <p:nvPr/>
        </p:nvSpPr>
        <p:spPr bwMode="auto">
          <a:xfrm>
            <a:off x="2743200" y="762006"/>
            <a:ext cx="1025892" cy="5750863"/>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216" tIns="45609" rIns="91216" bIns="45609" numCol="1" rtlCol="0" anchor="ctr" anchorCtr="0" compatLnSpc="1">
            <a:prstTxWarp prst="textNoShape">
              <a:avLst/>
            </a:prstTxWarp>
          </a:bodyPr>
          <a:lstStyle/>
          <a:p>
            <a:pPr defTabSz="912158"/>
            <a:endParaRPr lang="en-US" dirty="0"/>
          </a:p>
        </p:txBody>
      </p:sp>
      <p:sp>
        <p:nvSpPr>
          <p:cNvPr id="9" name="Rectangle 8"/>
          <p:cNvSpPr/>
          <p:nvPr/>
        </p:nvSpPr>
        <p:spPr bwMode="auto">
          <a:xfrm>
            <a:off x="2743200" y="230837"/>
            <a:ext cx="6400800" cy="8382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216" tIns="45609" rIns="91216" bIns="45609" numCol="1" rtlCol="0" anchor="ctr" anchorCtr="0" compatLnSpc="1">
            <a:prstTxWarp prst="textNoShape">
              <a:avLst/>
            </a:prstTxWarp>
          </a:bodyPr>
          <a:lstStyle/>
          <a:p>
            <a:pPr defTabSz="912158"/>
            <a:endParaRPr lang="en-US" dirty="0"/>
          </a:p>
        </p:txBody>
      </p:sp>
      <p:sp>
        <p:nvSpPr>
          <p:cNvPr id="11" name="Rectangle 4"/>
          <p:cNvSpPr txBox="1">
            <a:spLocks noChangeArrowheads="1"/>
          </p:cNvSpPr>
          <p:nvPr/>
        </p:nvSpPr>
        <p:spPr bwMode="auto">
          <a:xfrm>
            <a:off x="6" y="1008529"/>
            <a:ext cx="3532909" cy="5513294"/>
          </a:xfrm>
          <a:prstGeom prst="rect">
            <a:avLst/>
          </a:prstGeom>
          <a:noFill/>
          <a:ln w="9525">
            <a:noFill/>
            <a:miter lim="800000"/>
            <a:headEnd/>
            <a:tailEnd/>
          </a:ln>
        </p:spPr>
        <p:txBody>
          <a:bodyPr lIns="81912" tIns="40955" rIns="81912" bIns="40955" anchor="ctr">
            <a:prstTxWarp prst="textNoShape">
              <a:avLst/>
            </a:prstTxWarp>
          </a:bodyPr>
          <a:lstStyle/>
          <a:p>
            <a:pPr eaLnBrk="1" hangingPunct="1">
              <a:defRPr/>
            </a:pPr>
            <a:r>
              <a:rPr lang="en-US" sz="1800" kern="0" dirty="0" smtClean="0">
                <a:solidFill>
                  <a:schemeClr val="tx2"/>
                </a:solidFill>
                <a:latin typeface="Helvetica" charset="0"/>
                <a:ea typeface="ＭＳ Ｐゴシック" charset="-128"/>
                <a:cs typeface="ＭＳ Ｐゴシック" charset="-128"/>
              </a:rPr>
              <a:t>LCS, repelling (orange) and attracting (blue)</a:t>
            </a:r>
          </a:p>
          <a:p>
            <a:pPr eaLnBrk="1" hangingPunct="1">
              <a:defRPr/>
            </a:pPr>
            <a:endParaRPr lang="en-US" sz="1800" kern="0" dirty="0" smtClean="0">
              <a:solidFill>
                <a:schemeClr val="tx2"/>
              </a:solidFill>
              <a:latin typeface="Helvetica" charset="0"/>
              <a:ea typeface="ＭＳ Ｐゴシック" charset="-128"/>
              <a:cs typeface="ＭＳ Ｐゴシック" charset="-128"/>
            </a:endParaRPr>
          </a:p>
          <a:p>
            <a:pPr eaLnBrk="1" hangingPunct="1">
              <a:defRPr/>
            </a:pPr>
            <a:r>
              <a:rPr lang="en-US" sz="1800" b="1" kern="0" dirty="0" smtClean="0">
                <a:solidFill>
                  <a:schemeClr val="tx2"/>
                </a:solidFill>
                <a:latin typeface="Helvetica" charset="0"/>
                <a:ea typeface="ＭＳ Ｐゴシック" charset="-128"/>
                <a:cs typeface="ＭＳ Ｐゴシック" charset="-128"/>
              </a:rPr>
              <a:t>Atmospheric Superhighway,</a:t>
            </a:r>
          </a:p>
          <a:p>
            <a:pPr eaLnBrk="1" hangingPunct="1">
              <a:defRPr/>
            </a:pPr>
            <a:r>
              <a:rPr lang="en-US" sz="1800" kern="0" dirty="0" smtClean="0">
                <a:solidFill>
                  <a:schemeClr val="tx2"/>
                </a:solidFill>
                <a:latin typeface="Helvetica" charset="0"/>
                <a:ea typeface="ＭＳ Ｐゴシック" charset="-128"/>
                <a:cs typeface="ＭＳ Ｐゴシック" charset="-128"/>
              </a:rPr>
              <a:t>a skeleton of large-scale horizontal transport</a:t>
            </a:r>
          </a:p>
          <a:p>
            <a:pPr eaLnBrk="1" hangingPunct="1">
              <a:defRPr/>
            </a:pPr>
            <a:endParaRPr lang="en-US" sz="1800" kern="0" dirty="0" smtClean="0">
              <a:solidFill>
                <a:schemeClr val="tx2"/>
              </a:solidFill>
              <a:latin typeface="Helvetica" charset="0"/>
              <a:ea typeface="ＭＳ Ｐゴシック" charset="-128"/>
              <a:cs typeface="ＭＳ Ｐゴシック" charset="-128"/>
            </a:endParaRPr>
          </a:p>
          <a:p>
            <a:pPr eaLnBrk="1" hangingPunct="1">
              <a:defRPr/>
            </a:pPr>
            <a:endParaRPr lang="en-US" sz="1800" kern="0" dirty="0" smtClean="0">
              <a:solidFill>
                <a:schemeClr val="tx2"/>
              </a:solidFill>
              <a:latin typeface="Helvetica" charset="0"/>
              <a:ea typeface="ＭＳ Ｐゴシック" charset="-128"/>
              <a:cs typeface="ＭＳ Ｐゴシック" charset="-128"/>
            </a:endParaRPr>
          </a:p>
          <a:p>
            <a:pPr eaLnBrk="1" hangingPunct="1">
              <a:defRPr/>
            </a:pPr>
            <a:r>
              <a:rPr lang="en-US" sz="1800" kern="0" dirty="0" smtClean="0">
                <a:solidFill>
                  <a:schemeClr val="tx2"/>
                </a:solidFill>
                <a:latin typeface="Helvetica" charset="0"/>
                <a:ea typeface="ＭＳ Ｐゴシック" charset="-128"/>
                <a:cs typeface="ＭＳ Ｐゴシック" charset="-128"/>
              </a:rPr>
              <a:t>Relevant for large-scale spatiotemporal patterns</a:t>
            </a:r>
          </a:p>
          <a:p>
            <a:pPr eaLnBrk="1" hangingPunct="1">
              <a:defRPr/>
            </a:pPr>
            <a:r>
              <a:rPr lang="en-US" sz="1800" kern="0" dirty="0" smtClean="0">
                <a:solidFill>
                  <a:schemeClr val="tx2"/>
                </a:solidFill>
                <a:latin typeface="Helvetica" charset="0"/>
                <a:ea typeface="ＭＳ Ｐゴシック" charset="-128"/>
                <a:cs typeface="ＭＳ Ｐゴシック" charset="-128"/>
              </a:rPr>
              <a:t> of pollution but also </a:t>
            </a:r>
          </a:p>
          <a:p>
            <a:pPr eaLnBrk="1" hangingPunct="1">
              <a:defRPr/>
            </a:pPr>
            <a:r>
              <a:rPr lang="en-US" sz="1800" b="1" kern="0" dirty="0" smtClean="0">
                <a:solidFill>
                  <a:schemeClr val="tx2"/>
                </a:solidFill>
                <a:latin typeface="Helvetica" charset="0"/>
                <a:ea typeface="ＭＳ Ｐゴシック" charset="-128"/>
                <a:cs typeface="ＭＳ Ｐゴシック" charset="-128"/>
              </a:rPr>
              <a:t>biological agents</a:t>
            </a:r>
          </a:p>
          <a:p>
            <a:pPr eaLnBrk="1" hangingPunct="1">
              <a:defRPr/>
            </a:pPr>
            <a:endParaRPr lang="en-US" sz="1800" kern="0" dirty="0" smtClean="0">
              <a:solidFill>
                <a:schemeClr val="tx2"/>
              </a:solidFill>
              <a:latin typeface="Helvetica" charset="0"/>
              <a:ea typeface="ＭＳ Ｐゴシック" charset="-128"/>
              <a:cs typeface="ＭＳ Ｐゴシック" charset="-128"/>
            </a:endParaRPr>
          </a:p>
          <a:p>
            <a:pPr eaLnBrk="1" hangingPunct="1">
              <a:defRPr/>
            </a:pPr>
            <a:endParaRPr lang="en-US" sz="1800" kern="0" dirty="0" smtClean="0">
              <a:solidFill>
                <a:schemeClr val="tx2"/>
              </a:solidFill>
              <a:latin typeface="Helvetica" charset="0"/>
              <a:ea typeface="ＭＳ Ｐゴシック" charset="-128"/>
              <a:cs typeface="ＭＳ Ｐゴシック" charset="-128"/>
            </a:endParaRPr>
          </a:p>
        </p:txBody>
      </p:sp>
      <p:sp>
        <p:nvSpPr>
          <p:cNvPr id="13" name="Rectangle 12"/>
          <p:cNvSpPr/>
          <p:nvPr/>
        </p:nvSpPr>
        <p:spPr>
          <a:xfrm>
            <a:off x="3879277" y="6051186"/>
            <a:ext cx="5264727" cy="307500"/>
          </a:xfrm>
          <a:prstGeom prst="rect">
            <a:avLst/>
          </a:prstGeom>
        </p:spPr>
        <p:txBody>
          <a:bodyPr wrap="square" lIns="91162" tIns="45583" rIns="91162" bIns="45583">
            <a:spAutoFit/>
          </a:bodyPr>
          <a:lstStyle/>
          <a:p>
            <a:pPr algn="l"/>
            <a:r>
              <a:rPr lang="en-US" sz="1400" dirty="0" smtClean="0">
                <a:solidFill>
                  <a:srgbClr val="19002F"/>
                </a:solidFill>
                <a:latin typeface="Helvetica" charset="0"/>
              </a:rPr>
              <a:t>orange = repelling LCSs, blue = attracting LCSs</a:t>
            </a:r>
          </a:p>
        </p:txBody>
      </p:sp>
      <p:sp>
        <p:nvSpPr>
          <p:cNvPr id="15" name="Rectangle 14"/>
          <p:cNvSpPr/>
          <p:nvPr/>
        </p:nvSpPr>
        <p:spPr bwMode="auto">
          <a:xfrm>
            <a:off x="8534400" y="0"/>
            <a:ext cx="609600" cy="64770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216" tIns="45609" rIns="91216" bIns="45609" numCol="1" rtlCol="0" anchor="ctr" anchorCtr="0" compatLnSpc="1">
            <a:prstTxWarp prst="textNoShape">
              <a:avLst/>
            </a:prstTxWarp>
          </a:bodyPr>
          <a:lstStyle/>
          <a:p>
            <a:pPr defTabSz="912158"/>
            <a:endParaRPr lang="en-US" dirty="0"/>
          </a:p>
        </p:txBody>
      </p:sp>
      <p:sp>
        <p:nvSpPr>
          <p:cNvPr id="16" name="Rectangle 15"/>
          <p:cNvSpPr/>
          <p:nvPr/>
        </p:nvSpPr>
        <p:spPr bwMode="auto">
          <a:xfrm flipH="1">
            <a:off x="3429000" y="914400"/>
            <a:ext cx="5486400" cy="6858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216" tIns="45609" rIns="91216" bIns="45609" numCol="1" rtlCol="0" anchor="ctr" anchorCtr="0" compatLnSpc="1">
            <a:prstTxWarp prst="textNoShape">
              <a:avLst/>
            </a:prstTxWarp>
          </a:bodyPr>
          <a:lstStyle/>
          <a:p>
            <a:pPr defTabSz="912158"/>
            <a:endParaRPr lang="en-US" dirty="0"/>
          </a:p>
        </p:txBody>
      </p:sp>
      <p:sp>
        <p:nvSpPr>
          <p:cNvPr id="10" name="Rectangle 4"/>
          <p:cNvSpPr txBox="1">
            <a:spLocks noChangeArrowheads="1"/>
          </p:cNvSpPr>
          <p:nvPr/>
        </p:nvSpPr>
        <p:spPr bwMode="auto">
          <a:xfrm>
            <a:off x="0" y="201706"/>
            <a:ext cx="9144000" cy="685800"/>
          </a:xfrm>
          <a:prstGeom prst="rect">
            <a:avLst/>
          </a:prstGeom>
          <a:noFill/>
          <a:ln w="9525">
            <a:noFill/>
            <a:miter lim="800000"/>
            <a:headEnd/>
            <a:tailEnd/>
          </a:ln>
        </p:spPr>
        <p:txBody>
          <a:bodyPr vert="horz" wrap="square" lIns="91173" tIns="45588" rIns="91173" bIns="45588" numCol="1" anchor="ctr" anchorCtr="0" compatLnSpc="1">
            <a:prstTxWarp prst="textNoShape">
              <a:avLst/>
            </a:prstTxWarp>
          </a:bodyPr>
          <a:lstStyle/>
          <a:p>
            <a:pPr defTabSz="911731" eaLnBrk="1" hangingPunct="1">
              <a:defRPr/>
            </a:pPr>
            <a:r>
              <a:rPr lang="en-US" sz="4400" b="1" kern="0" dirty="0" smtClean="0">
                <a:solidFill>
                  <a:schemeClr val="accent1">
                    <a:lumMod val="25000"/>
                  </a:schemeClr>
                </a:solidFill>
                <a:latin typeface="Helvetica" charset="0"/>
                <a:ea typeface="ＭＳ Ｐゴシック" charset="-128"/>
                <a:cs typeface="ＭＳ Ｐゴシック" charset="-128"/>
              </a:rPr>
              <a:t>Atmospheric transport network</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466"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hold" display="0">
                  <p:stCondLst>
                    <p:cond delay="indefinite"/>
                  </p:stCondLst>
                  <p:endCondLst>
                    <p:cond evt="onNext" delay="0">
                      <p:tgtEl>
                        <p:sldTgt/>
                      </p:tgtEl>
                    </p:cond>
                    <p:cond evt="onPrev" delay="0">
                      <p:tgtEl>
                        <p:sldTgt/>
                      </p:tgtEl>
                    </p:cond>
                  </p:endCondLst>
                </p:cTn>
                <p:tgtEl>
                  <p:spTgt spid="14"/>
                </p:tgtEl>
              </p:cMediaNode>
            </p:video>
            <p:seq concurrent="1" nextAc="seek">
              <p:cTn id="8" restart="whenNotActive" fill="hold" evtFilter="cancelBubble" nodeType="interactiveSeq">
                <p:stCondLst>
                  <p:cond evt="onClick" delay="0">
                    <p:tgtEl>
                      <p:spTgt spid="1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4"/>
                                        </p:tgtEl>
                                      </p:cBhvr>
                                    </p:cmd>
                                  </p:childTnLst>
                                </p:cTn>
                              </p:par>
                            </p:childTnLst>
                          </p:cTn>
                        </p:par>
                      </p:childTnLst>
                    </p:cTn>
                  </p:par>
                </p:childTnLst>
              </p:cTn>
              <p:nextCondLst>
                <p:cond evt="onClick" delay="0">
                  <p:tgtEl>
                    <p:spTgt spid="14"/>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bwMode="auto">
          <a:xfrm>
            <a:off x="0" y="152400"/>
            <a:ext cx="9144000" cy="533400"/>
          </a:xfrm>
          <a:prstGeom prst="rect">
            <a:avLst/>
          </a:prstGeom>
          <a:noFill/>
          <a:ln w="9525">
            <a:noFill/>
            <a:miter lim="800000"/>
            <a:headEnd/>
            <a:tailEnd/>
          </a:ln>
        </p:spPr>
        <p:txBody>
          <a:bodyPr vert="horz" wrap="square" lIns="91152" tIns="45578" rIns="91152" bIns="45578" numCol="1" anchor="ctr" anchorCtr="0" compatLnSpc="1">
            <a:prstTxWarp prst="textNoShape">
              <a:avLst/>
            </a:prstTxWarp>
          </a:bodyPr>
          <a:lstStyle/>
          <a:p>
            <a:pPr lvl="0">
              <a:defRPr/>
            </a:pPr>
            <a:r>
              <a:rPr lang="en-US" sz="3600" b="1" kern="0" dirty="0" err="1" smtClean="0">
                <a:solidFill>
                  <a:schemeClr val="accent1">
                    <a:lumMod val="25000"/>
                  </a:schemeClr>
                </a:solidFill>
                <a:latin typeface="Calibri"/>
                <a:ea typeface="ＭＳ Ｐゴシック" charset="-128"/>
                <a:cs typeface="ＭＳ Ｐゴシック" charset="-128"/>
              </a:rPr>
              <a:t>Mesoscale</a:t>
            </a:r>
            <a:r>
              <a:rPr lang="en-US" sz="3600" b="1" kern="0" dirty="0" smtClean="0">
                <a:solidFill>
                  <a:schemeClr val="accent1">
                    <a:lumMod val="25000"/>
                  </a:schemeClr>
                </a:solidFill>
                <a:latin typeface="Calibri"/>
                <a:ea typeface="ＭＳ Ｐゴシック" charset="-128"/>
                <a:cs typeface="ＭＳ Ｐゴシック" charset="-128"/>
              </a:rPr>
              <a:t> to synoptic scale motion</a:t>
            </a:r>
            <a:endParaRPr lang="en-US" sz="3600" b="1" kern="0" dirty="0">
              <a:solidFill>
                <a:schemeClr val="accent1">
                  <a:lumMod val="25000"/>
                </a:schemeClr>
              </a:solidFill>
              <a:latin typeface="Calibri"/>
              <a:ea typeface="ＭＳ Ｐゴシック" charset="-128"/>
              <a:cs typeface="ＭＳ Ｐゴシック" charset="-128"/>
            </a:endParaRPr>
          </a:p>
        </p:txBody>
      </p:sp>
      <p:sp>
        <p:nvSpPr>
          <p:cNvPr id="6" name="Vertical Text Placeholder 8"/>
          <p:cNvSpPr txBox="1">
            <a:spLocks/>
          </p:cNvSpPr>
          <p:nvPr/>
        </p:nvSpPr>
        <p:spPr bwMode="auto">
          <a:xfrm>
            <a:off x="533423" y="762000"/>
            <a:ext cx="8472055" cy="1905000"/>
          </a:xfrm>
          <a:prstGeom prst="rect">
            <a:avLst/>
          </a:prstGeom>
          <a:noFill/>
          <a:ln w="9525">
            <a:noFill/>
            <a:miter lim="800000"/>
            <a:headEnd/>
            <a:tailEnd/>
          </a:ln>
        </p:spPr>
        <p:txBody>
          <a:bodyPr vert="horz" wrap="square" lIns="91152" tIns="45578" rIns="91152" bIns="45578" numCol="1" anchor="t" anchorCtr="0" compatLnSpc="1">
            <a:prstTxWarp prst="textNoShape">
              <a:avLst/>
            </a:prstTxWarp>
          </a:bodyPr>
          <a:lstStyle/>
          <a:p>
            <a:pPr marL="341819" indent="-341819" algn="l" defTabSz="911519">
              <a:spcBef>
                <a:spcPct val="20000"/>
              </a:spcBef>
              <a:buFontTx/>
              <a:buChar char="•"/>
              <a:defRPr/>
            </a:pPr>
            <a:r>
              <a:rPr lang="en-US" sz="2800" b="1" kern="0" dirty="0" smtClean="0">
                <a:latin typeface="Calibri"/>
                <a:ea typeface="ＭＳ Ｐゴシック" charset="-128"/>
                <a:cs typeface="ＭＳ Ｐゴシック" charset="-128"/>
              </a:rPr>
              <a:t>Consider first 2D motion, then fully 3D</a:t>
            </a:r>
          </a:p>
          <a:p>
            <a:pPr marL="341819" indent="-341819" algn="l" defTabSz="911519">
              <a:spcBef>
                <a:spcPct val="20000"/>
              </a:spcBef>
              <a:buFontTx/>
              <a:buChar char="•"/>
              <a:defRPr/>
            </a:pPr>
            <a:r>
              <a:rPr lang="en-US" sz="2800" b="1" kern="0" dirty="0" smtClean="0">
                <a:latin typeface="Calibri"/>
                <a:ea typeface="ＭＳ Ｐゴシック" charset="-128"/>
                <a:cs typeface="ＭＳ Ｐゴシック" charset="-128"/>
              </a:rPr>
              <a:t>Quasi-2D motion (isobaric) over timescales of interest, &lt; 12-24 hrs, given by fungal spore viability</a:t>
            </a:r>
          </a:p>
        </p:txBody>
      </p:sp>
      <p:pic>
        <p:nvPicPr>
          <p:cNvPr id="7" name="Picture 6" descr="three-pressure-surfaces.pdf"/>
          <p:cNvPicPr>
            <a:picLocks noChangeAspect="1"/>
          </p:cNvPicPr>
          <p:nvPr/>
        </p:nvPicPr>
        <p:blipFill>
          <a:blip r:embed="rId2"/>
          <a:stretch>
            <a:fillRect/>
          </a:stretch>
        </p:blipFill>
        <p:spPr>
          <a:xfrm>
            <a:off x="533400" y="2438401"/>
            <a:ext cx="7086600" cy="4140200"/>
          </a:xfrm>
          <a:prstGeom prst="rect">
            <a:avLst/>
          </a:prstGeom>
        </p:spPr>
      </p:pic>
      <p:sp>
        <p:nvSpPr>
          <p:cNvPr id="8" name="Title 1"/>
          <p:cNvSpPr txBox="1">
            <a:spLocks/>
          </p:cNvSpPr>
          <p:nvPr/>
        </p:nvSpPr>
        <p:spPr bwMode="auto">
          <a:xfrm>
            <a:off x="6019800" y="1905000"/>
            <a:ext cx="3124200" cy="1981200"/>
          </a:xfrm>
          <a:prstGeom prst="rect">
            <a:avLst/>
          </a:prstGeom>
          <a:noFill/>
          <a:ln w="9525">
            <a:noFill/>
            <a:miter lim="800000"/>
            <a:headEnd/>
            <a:tailEnd/>
          </a:ln>
        </p:spPr>
        <p:txBody>
          <a:bodyPr vert="horz" wrap="square" lIns="91152" tIns="45578" rIns="91152" bIns="45578" numCol="1" anchor="ctr" anchorCtr="0" compatLnSpc="1">
            <a:prstTxWarp prst="textNoShape">
              <a:avLst/>
            </a:prstTxWarp>
          </a:bodyPr>
          <a:lstStyle/>
          <a:p>
            <a:pPr lvl="0" algn="l">
              <a:defRPr/>
            </a:pPr>
            <a:r>
              <a:rPr lang="en-US" b="1" kern="0" dirty="0" smtClean="0">
                <a:solidFill>
                  <a:schemeClr val="accent1">
                    <a:lumMod val="25000"/>
                  </a:schemeClr>
                </a:solidFill>
                <a:latin typeface="Calibri"/>
                <a:ea typeface="ＭＳ Ｐゴシック" charset="-128"/>
                <a:cs typeface="ＭＳ Ｐゴシック" charset="-128"/>
              </a:rPr>
              <a:t>Using wind fields from </a:t>
            </a:r>
          </a:p>
          <a:p>
            <a:pPr lvl="0" algn="l">
              <a:defRPr/>
            </a:pPr>
            <a:r>
              <a:rPr lang="en-US" b="1" kern="0" dirty="0" smtClean="0">
                <a:solidFill>
                  <a:schemeClr val="accent1">
                    <a:lumMod val="25000"/>
                  </a:schemeClr>
                </a:solidFill>
                <a:latin typeface="Calibri"/>
                <a:ea typeface="ＭＳ Ｐゴシック" charset="-128"/>
                <a:cs typeface="ＭＳ Ｐゴシック" charset="-128"/>
              </a:rPr>
              <a:t>NOAA</a:t>
            </a:r>
            <a:endParaRPr lang="en-US" b="1" kern="0" dirty="0">
              <a:solidFill>
                <a:schemeClr val="accent1">
                  <a:lumMod val="25000"/>
                </a:schemeClr>
              </a:solidFill>
              <a:latin typeface="Calibri"/>
              <a:ea typeface="ＭＳ Ｐゴシック" charset="-128"/>
              <a:cs typeface="ＭＳ Ｐゴシック" charset="-128"/>
            </a:endParaRPr>
          </a:p>
        </p:txBody>
      </p:sp>
    </p:spTree>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4"/>
          <p:cNvSpPr>
            <a:spLocks noGrp="1" noChangeArrowheads="1"/>
          </p:cNvSpPr>
          <p:nvPr>
            <p:ph type="title"/>
          </p:nvPr>
        </p:nvSpPr>
        <p:spPr>
          <a:xfrm>
            <a:off x="0" y="134471"/>
            <a:ext cx="9144000" cy="685800"/>
          </a:xfrm>
        </p:spPr>
        <p:txBody>
          <a:bodyPr/>
          <a:lstStyle/>
          <a:p>
            <a:pPr eaLnBrk="1" hangingPunct="1"/>
            <a:r>
              <a:rPr lang="en-US" sz="3200" b="1" dirty="0" smtClean="0">
                <a:solidFill>
                  <a:schemeClr val="accent1">
                    <a:lumMod val="25000"/>
                  </a:schemeClr>
                </a:solidFill>
                <a:latin typeface="Helvetica" charset="0"/>
              </a:rPr>
              <a:t>Curtain-like partitions moving over landscape</a:t>
            </a:r>
          </a:p>
        </p:txBody>
      </p:sp>
      <p:pic>
        <p:nvPicPr>
          <p:cNvPr id="4" name="3D_LCS.mov">
            <a:hlinkClick r:id="" action="ppaction://media"/>
          </p:cNvPr>
          <p:cNvPicPr/>
          <p:nvPr>
            <a:videoFile r:link="rId2"/>
            <p:extLst>
              <p:ext uri="{DAA4B4D4-6D71-4841-9C94-3DE7FCFB9230}">
                <p14:media xmlns:p14="http://schemas.microsoft.com/office/powerpoint/2010/main" r:link="rId1"/>
              </p:ext>
            </p:extLst>
          </p:nvPr>
        </p:nvPicPr>
        <p:blipFill>
          <a:blip r:embed="rId5"/>
          <a:stretch>
            <a:fillRect/>
          </a:stretch>
        </p:blipFill>
        <p:spPr>
          <a:xfrm>
            <a:off x="762000" y="838200"/>
            <a:ext cx="7620000" cy="5715000"/>
          </a:xfrm>
          <a:prstGeom prst="rect">
            <a:avLst/>
          </a:prstGeom>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0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Andrea_33_119_crop.mov">
            <a:hlinkClick r:id="" action="ppaction://media"/>
          </p:cNvPr>
          <p:cNvPicPr/>
          <p:nvPr>
            <a:videoFile r:link="rId2"/>
            <p:extLst>
              <p:ext uri="{DAA4B4D4-6D71-4841-9C94-3DE7FCFB9230}">
                <p14:media xmlns:p14="http://schemas.microsoft.com/office/powerpoint/2010/main" r:link="rId1"/>
              </p:ext>
            </p:extLst>
          </p:nvPr>
        </p:nvPicPr>
        <p:blipFill>
          <a:blip r:embed="rId6"/>
          <a:stretch>
            <a:fillRect/>
          </a:stretch>
        </p:blipFill>
        <p:spPr>
          <a:xfrm>
            <a:off x="152400" y="2057057"/>
            <a:ext cx="5410200" cy="4800943"/>
          </a:xfrm>
          <a:prstGeom prst="rect">
            <a:avLst/>
          </a:prstGeom>
        </p:spPr>
      </p:pic>
      <p:sp>
        <p:nvSpPr>
          <p:cNvPr id="3" name="Title 1"/>
          <p:cNvSpPr txBox="1">
            <a:spLocks/>
          </p:cNvSpPr>
          <p:nvPr/>
        </p:nvSpPr>
        <p:spPr bwMode="auto">
          <a:xfrm>
            <a:off x="0" y="152400"/>
            <a:ext cx="9144000" cy="838200"/>
          </a:xfrm>
          <a:prstGeom prst="rect">
            <a:avLst/>
          </a:prstGeom>
          <a:noFill/>
          <a:ln w="9525">
            <a:noFill/>
            <a:miter lim="800000"/>
            <a:headEnd/>
            <a:tailEnd/>
          </a:ln>
        </p:spPr>
        <p:txBody>
          <a:bodyPr vert="horz" wrap="square" lIns="91238" tIns="45619" rIns="91238" bIns="45619" numCol="1" anchor="ctr" anchorCtr="0" compatLnSpc="1">
            <a:prstTxWarp prst="textNoShape">
              <a:avLst/>
            </a:prstTxWarp>
          </a:bodyPr>
          <a:lstStyle/>
          <a:p>
            <a:pPr lvl="0">
              <a:defRPr/>
            </a:pPr>
            <a:r>
              <a:rPr lang="en-US" sz="3600" b="1" kern="0" dirty="0" smtClean="0">
                <a:solidFill>
                  <a:schemeClr val="accent1">
                    <a:lumMod val="25000"/>
                  </a:schemeClr>
                </a:solidFill>
                <a:latin typeface="Calibri"/>
                <a:ea typeface="ＭＳ Ｐゴシック" charset="-128"/>
                <a:cs typeface="ＭＳ Ｐゴシック" charset="-128"/>
              </a:rPr>
              <a:t>Identify coherent structures</a:t>
            </a:r>
          </a:p>
        </p:txBody>
      </p:sp>
      <p:pic>
        <p:nvPicPr>
          <p:cNvPr id="7" name="ocean_eddies_meso_movie.mov">
            <a:hlinkClick r:id="" action="ppaction://media"/>
          </p:cNvPr>
          <p:cNvPicPr/>
          <p:nvPr>
            <a:videoFile r:link="rId4"/>
            <p:extLst>
              <p:ext uri="{DAA4B4D4-6D71-4841-9C94-3DE7FCFB9230}">
                <p14:media xmlns:p14="http://schemas.microsoft.com/office/powerpoint/2010/main" r:link="rId3"/>
              </p:ext>
            </p:extLst>
          </p:nvPr>
        </p:nvPicPr>
        <p:blipFill>
          <a:blip r:embed="rId7"/>
          <a:stretch>
            <a:fillRect/>
          </a:stretch>
        </p:blipFill>
        <p:spPr>
          <a:xfrm>
            <a:off x="5181600" y="3048000"/>
            <a:ext cx="3784600" cy="3251200"/>
          </a:xfrm>
          <a:prstGeom prst="rect">
            <a:avLst/>
          </a:prstGeom>
        </p:spPr>
      </p:pic>
      <p:sp>
        <p:nvSpPr>
          <p:cNvPr id="8" name="Rectangle 7"/>
          <p:cNvSpPr/>
          <p:nvPr/>
        </p:nvSpPr>
        <p:spPr bwMode="auto">
          <a:xfrm>
            <a:off x="5181600" y="3124200"/>
            <a:ext cx="3581400" cy="3048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173" tIns="45588" rIns="91173" bIns="45588" numCol="1" rtlCol="0" anchor="ctr" anchorCtr="0" compatLnSpc="1">
            <a:prstTxWarp prst="textNoShape">
              <a:avLst/>
            </a:prstTxWarp>
          </a:bodyPr>
          <a:lstStyle/>
          <a:p>
            <a:pPr defTabSz="911731"/>
            <a:endParaRPr lang="en-US" dirty="0"/>
          </a:p>
        </p:txBody>
      </p:sp>
      <p:sp>
        <p:nvSpPr>
          <p:cNvPr id="9" name="Rectangle 8"/>
          <p:cNvSpPr/>
          <p:nvPr/>
        </p:nvSpPr>
        <p:spPr bwMode="auto">
          <a:xfrm>
            <a:off x="5181600" y="5791200"/>
            <a:ext cx="3657600" cy="5334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173" tIns="45588" rIns="91173" bIns="45588" numCol="1" rtlCol="0" anchor="ctr" anchorCtr="0" compatLnSpc="1">
            <a:prstTxWarp prst="textNoShape">
              <a:avLst/>
            </a:prstTxWarp>
          </a:bodyPr>
          <a:lstStyle/>
          <a:p>
            <a:pPr defTabSz="911731"/>
            <a:endParaRPr lang="en-US" dirty="0"/>
          </a:p>
        </p:txBody>
      </p:sp>
      <p:sp>
        <p:nvSpPr>
          <p:cNvPr id="10" name="Rectangle 9"/>
          <p:cNvSpPr/>
          <p:nvPr/>
        </p:nvSpPr>
        <p:spPr bwMode="auto">
          <a:xfrm>
            <a:off x="8229600" y="3352800"/>
            <a:ext cx="685800" cy="27432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173" tIns="45588" rIns="91173" bIns="45588" numCol="1" rtlCol="0" anchor="ctr" anchorCtr="0" compatLnSpc="1">
            <a:prstTxWarp prst="textNoShape">
              <a:avLst/>
            </a:prstTxWarp>
          </a:bodyPr>
          <a:lstStyle/>
          <a:p>
            <a:pPr defTabSz="911731"/>
            <a:endParaRPr lang="en-US" dirty="0"/>
          </a:p>
        </p:txBody>
      </p:sp>
      <p:sp>
        <p:nvSpPr>
          <p:cNvPr id="11" name="Rectangle 10"/>
          <p:cNvSpPr/>
          <p:nvPr/>
        </p:nvSpPr>
        <p:spPr bwMode="auto">
          <a:xfrm>
            <a:off x="5105400" y="2057400"/>
            <a:ext cx="762000" cy="48006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173" tIns="45588" rIns="91173" bIns="45588" numCol="1" rtlCol="0" anchor="ctr" anchorCtr="0" compatLnSpc="1">
            <a:prstTxWarp prst="textNoShape">
              <a:avLst/>
            </a:prstTxWarp>
          </a:bodyPr>
          <a:lstStyle/>
          <a:p>
            <a:pPr defTabSz="911731"/>
            <a:endParaRPr lang="en-US" dirty="0"/>
          </a:p>
        </p:txBody>
      </p:sp>
      <p:sp>
        <p:nvSpPr>
          <p:cNvPr id="13" name="Rectangle 12"/>
          <p:cNvSpPr/>
          <p:nvPr/>
        </p:nvSpPr>
        <p:spPr bwMode="auto">
          <a:xfrm>
            <a:off x="457200" y="6248400"/>
            <a:ext cx="4648200" cy="6096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173" tIns="45588" rIns="91173" bIns="45588" numCol="1" rtlCol="0" anchor="ctr" anchorCtr="0" compatLnSpc="1">
            <a:prstTxWarp prst="textNoShape">
              <a:avLst/>
            </a:prstTxWarp>
          </a:bodyPr>
          <a:lstStyle/>
          <a:p>
            <a:pPr defTabSz="911731"/>
            <a:endParaRPr lang="en-US" dirty="0"/>
          </a:p>
        </p:txBody>
      </p:sp>
      <p:sp>
        <p:nvSpPr>
          <p:cNvPr id="14" name="Rectangle 13"/>
          <p:cNvSpPr/>
          <p:nvPr/>
        </p:nvSpPr>
        <p:spPr bwMode="auto">
          <a:xfrm>
            <a:off x="152400" y="2057400"/>
            <a:ext cx="875484" cy="48006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173" tIns="45588" rIns="91173" bIns="45588" numCol="1" rtlCol="0" anchor="ctr" anchorCtr="0" compatLnSpc="1">
            <a:prstTxWarp prst="textNoShape">
              <a:avLst/>
            </a:prstTxWarp>
          </a:bodyPr>
          <a:lstStyle/>
          <a:p>
            <a:pPr defTabSz="911731"/>
            <a:endParaRPr lang="en-US" dirty="0"/>
          </a:p>
        </p:txBody>
      </p:sp>
      <p:sp>
        <p:nvSpPr>
          <p:cNvPr id="15" name="Rectangle 14"/>
          <p:cNvSpPr/>
          <p:nvPr/>
        </p:nvSpPr>
        <p:spPr bwMode="auto">
          <a:xfrm>
            <a:off x="914400" y="2209800"/>
            <a:ext cx="2057400" cy="3048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173" tIns="45588" rIns="91173" bIns="45588" numCol="1" rtlCol="0" anchor="ctr" anchorCtr="0" compatLnSpc="1">
            <a:prstTxWarp prst="textNoShape">
              <a:avLst/>
            </a:prstTxWarp>
          </a:bodyPr>
          <a:lstStyle/>
          <a:p>
            <a:pPr defTabSz="911731"/>
            <a:endParaRPr lang="en-US" dirty="0"/>
          </a:p>
        </p:txBody>
      </p:sp>
      <p:sp>
        <p:nvSpPr>
          <p:cNvPr id="6" name="Vertical Text Placeholder 8"/>
          <p:cNvSpPr txBox="1">
            <a:spLocks/>
          </p:cNvSpPr>
          <p:nvPr/>
        </p:nvSpPr>
        <p:spPr bwMode="auto">
          <a:xfrm>
            <a:off x="152400" y="1066800"/>
            <a:ext cx="8763000" cy="1600200"/>
          </a:xfrm>
          <a:prstGeom prst="rect">
            <a:avLst/>
          </a:prstGeom>
          <a:noFill/>
          <a:ln w="9525">
            <a:noFill/>
            <a:miter lim="800000"/>
            <a:headEnd/>
            <a:tailEnd/>
          </a:ln>
        </p:spPr>
        <p:txBody>
          <a:bodyPr vert="horz" wrap="square" lIns="91238" tIns="45619" rIns="91238" bIns="45619" numCol="1" anchor="t" anchorCtr="0" compatLnSpc="1">
            <a:prstTxWarp prst="textNoShape">
              <a:avLst/>
            </a:prstTxWarp>
          </a:bodyPr>
          <a:lstStyle/>
          <a:p>
            <a:pPr marL="342139" indent="-342139" algn="l" defTabSz="912370">
              <a:spcBef>
                <a:spcPct val="20000"/>
              </a:spcBef>
              <a:buFontTx/>
              <a:buChar char="•"/>
              <a:defRPr/>
            </a:pPr>
            <a:r>
              <a:rPr lang="en-US" sz="2800" b="1" kern="0" dirty="0" smtClean="0">
                <a:latin typeface="Calibri"/>
                <a:ea typeface="ＭＳ Ｐゴシック" charset="-128"/>
                <a:cs typeface="ＭＳ Ｐゴシック" charset="-128"/>
              </a:rPr>
              <a:t>Coherent atmospheric filaments or vortices mix little with surroundings, analogous to ocean eddies</a:t>
            </a:r>
          </a:p>
        </p:txBody>
      </p:sp>
      <p:sp>
        <p:nvSpPr>
          <p:cNvPr id="18" name="Vertical Text Placeholder 8"/>
          <p:cNvSpPr txBox="1">
            <a:spLocks/>
          </p:cNvSpPr>
          <p:nvPr/>
        </p:nvSpPr>
        <p:spPr bwMode="auto">
          <a:xfrm>
            <a:off x="5105400" y="1981200"/>
            <a:ext cx="4038600" cy="1676400"/>
          </a:xfrm>
          <a:prstGeom prst="rect">
            <a:avLst/>
          </a:prstGeom>
          <a:noFill/>
          <a:ln w="9525">
            <a:noFill/>
            <a:miter lim="800000"/>
            <a:headEnd/>
            <a:tailEnd/>
          </a:ln>
        </p:spPr>
        <p:txBody>
          <a:bodyPr vert="horz" wrap="square" lIns="91238" tIns="45619" rIns="91238" bIns="45619" numCol="1" anchor="t" anchorCtr="0" compatLnSpc="1">
            <a:prstTxWarp prst="textNoShape">
              <a:avLst/>
            </a:prstTxWarp>
          </a:bodyPr>
          <a:lstStyle/>
          <a:p>
            <a:pPr marL="342139" indent="-342139" algn="l" defTabSz="912370">
              <a:spcBef>
                <a:spcPct val="20000"/>
              </a:spcBef>
              <a:buFontTx/>
              <a:buChar char="•"/>
              <a:defRPr/>
            </a:pPr>
            <a:r>
              <a:rPr lang="en-US" sz="2800" b="1" kern="0" dirty="0" smtClean="0">
                <a:latin typeface="Calibri"/>
                <a:ea typeface="ＭＳ Ｐゴシック" charset="-128"/>
                <a:cs typeface="ＭＳ Ｐゴシック" charset="-128"/>
              </a:rPr>
              <a:t>Temporarily isolated sub-systems</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600" fill="hold"/>
                                        <p:tgtEl>
                                          <p:spTgt spid="7"/>
                                        </p:tgtEl>
                                      </p:cBhvr>
                                    </p:cmd>
                                  </p:childTnLst>
                                </p:cTn>
                              </p:par>
                            </p:childTnLst>
                          </p:cTn>
                        </p:par>
                        <p:par>
                          <p:cTn id="7" fill="hold">
                            <p:stCondLst>
                              <p:cond delay="9600"/>
                            </p:stCondLst>
                            <p:childTnLst>
                              <p:par>
                                <p:cTn id="8" presetID="1" presetClass="mediacall" presetSubtype="0" fill="hold" nodeType="afterEffect">
                                  <p:stCondLst>
                                    <p:cond delay="0"/>
                                  </p:stCondLst>
                                  <p:childTnLst>
                                    <p:cmd type="call" cmd="playFrom(0.0)">
                                      <p:cBhvr>
                                        <p:cTn id="9" dur="11583"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10" repeatCount="indefinite" fill="hold" display="0">
                  <p:stCondLst>
                    <p:cond delay="indefinite"/>
                  </p:stCondLst>
                  <p:endCondLst>
                    <p:cond evt="onPrev" delay="0">
                      <p:tgtEl>
                        <p:sldTgt/>
                      </p:tgtEl>
                    </p:cond>
                  </p:endCondLst>
                </p:cTn>
                <p:tgtEl>
                  <p:spTgt spid="7"/>
                </p:tgtEl>
              </p:cMediaNode>
            </p:video>
            <p:seq concurrent="1" nextAc="seek">
              <p:cTn id="11" restart="whenNotActive" fill="hold" evtFilter="cancelBubble" nodeType="interactiveSeq">
                <p:stCondLst>
                  <p:cond evt="onClick" delay="0">
                    <p:tgtEl>
                      <p:spTgt spid="7"/>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7"/>
                                        </p:tgtEl>
                                      </p:cBhvr>
                                    </p:cmd>
                                  </p:childTnLst>
                                </p:cTn>
                              </p:par>
                            </p:childTnLst>
                          </p:cTn>
                        </p:par>
                      </p:childTnLst>
                    </p:cTn>
                  </p:par>
                </p:childTnLst>
              </p:cTn>
              <p:nextCondLst>
                <p:cond evt="onClick" delay="0">
                  <p:tgtEl>
                    <p:spTgt spid="7"/>
                  </p:tgtEl>
                </p:cond>
              </p:nextCondLst>
            </p:seq>
            <p:video>
              <p:cMediaNode>
                <p:cTn id="16" repeatCount="indefinite" fill="hold" display="0">
                  <p:stCondLst>
                    <p:cond delay="indefinite"/>
                  </p:stCondLst>
                  <p:endCondLst>
                    <p:cond evt="onNext" delay="0">
                      <p:tgtEl>
                        <p:sldTgt/>
                      </p:tgtEl>
                    </p:cond>
                    <p:cond evt="onPrev" delay="0">
                      <p:tgtEl>
                        <p:sldTgt/>
                      </p:tgtEl>
                    </p:cond>
                  </p:endCondLst>
                </p:cTn>
                <p:tgtEl>
                  <p:spTgt spid="17"/>
                </p:tgtEl>
              </p:cMediaNode>
            </p:video>
            <p:seq concurrent="1" nextAc="seek">
              <p:cTn id="17" restart="whenNotActive" fill="hold" evtFilter="cancelBubble" nodeType="interactiveSeq">
                <p:stCondLst>
                  <p:cond evt="onClick" delay="0">
                    <p:tgtEl>
                      <p:spTgt spid="17"/>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17"/>
                                        </p:tgtEl>
                                      </p:cBhvr>
                                    </p:cmd>
                                  </p:childTnLst>
                                </p:cTn>
                              </p:par>
                            </p:childTnLst>
                          </p:cTn>
                        </p:par>
                      </p:childTnLst>
                    </p:cTn>
                  </p:par>
                </p:childTnLst>
              </p:cTn>
              <p:nextCondLst>
                <p:cond evt="onClick" delay="0">
                  <p:tgtEl>
                    <p:spTgt spid="17"/>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jaime_diagram_mod2.png"/>
          <p:cNvPicPr>
            <a:picLocks noGrp="1" noChangeAspect="1"/>
          </p:cNvPicPr>
          <p:nvPr>
            <p:ph idx="1"/>
          </p:nvPr>
        </p:nvPicPr>
        <p:blipFill>
          <a:blip r:embed="rId3"/>
          <a:srcRect l="-3145" r="-3145"/>
          <a:stretch>
            <a:fillRect/>
          </a:stretch>
        </p:blipFill>
        <p:spPr>
          <a:xfrm>
            <a:off x="-127000" y="762000"/>
            <a:ext cx="9499600" cy="5029200"/>
          </a:xfrm>
        </p:spPr>
      </p:pic>
      <p:sp>
        <p:nvSpPr>
          <p:cNvPr id="4" name="Rectangle 4"/>
          <p:cNvSpPr txBox="1">
            <a:spLocks noChangeArrowheads="1"/>
          </p:cNvSpPr>
          <p:nvPr/>
        </p:nvSpPr>
        <p:spPr bwMode="auto">
          <a:xfrm>
            <a:off x="533400" y="152400"/>
            <a:ext cx="7848600" cy="685800"/>
          </a:xfrm>
          <a:prstGeom prst="rect">
            <a:avLst/>
          </a:prstGeom>
          <a:noFill/>
          <a:ln w="9525">
            <a:noFill/>
            <a:miter lim="800000"/>
            <a:headEnd/>
            <a:tailEnd/>
          </a:ln>
        </p:spPr>
        <p:txBody>
          <a:bodyPr vert="horz" wrap="square" lIns="91173" tIns="45588" rIns="91173" bIns="45588" numCol="1" anchor="ctr" anchorCtr="0" compatLnSpc="1">
            <a:prstTxWarp prst="textNoShape">
              <a:avLst/>
            </a:prstTxWarp>
          </a:bodyPr>
          <a:lstStyle/>
          <a:p>
            <a:pPr algn="l" defTabSz="911731" eaLnBrk="1" hangingPunct="1">
              <a:defRPr/>
            </a:pPr>
            <a:r>
              <a:rPr lang="en-US" sz="2800" b="1" kern="0" dirty="0" smtClean="0">
                <a:solidFill>
                  <a:schemeClr val="accent1">
                    <a:lumMod val="25000"/>
                  </a:schemeClr>
                </a:solidFill>
                <a:latin typeface="Helvetica" charset="0"/>
                <a:ea typeface="ＭＳ Ｐゴシック" charset="-128"/>
                <a:cs typeface="ＭＳ Ｐゴシック" charset="-128"/>
              </a:rPr>
              <a:t>Volumes of differing spore composition </a:t>
            </a:r>
          </a:p>
          <a:p>
            <a:pPr algn="l" defTabSz="911731" eaLnBrk="1" hangingPunct="1">
              <a:defRPr/>
            </a:pPr>
            <a:r>
              <a:rPr lang="en-US" sz="2800" b="1" kern="0" dirty="0" smtClean="0">
                <a:solidFill>
                  <a:schemeClr val="accent1">
                    <a:lumMod val="25000"/>
                  </a:schemeClr>
                </a:solidFill>
                <a:latin typeface="Helvetica" charset="0"/>
                <a:ea typeface="ＭＳ Ｐゴシック" charset="-128"/>
                <a:cs typeface="ＭＳ Ｐゴシック" charset="-128"/>
              </a:rPr>
              <a:t>partitioned by LCS</a:t>
            </a:r>
          </a:p>
        </p:txBody>
      </p:sp>
      <p:sp>
        <p:nvSpPr>
          <p:cNvPr id="5" name="Title 1"/>
          <p:cNvSpPr txBox="1">
            <a:spLocks/>
          </p:cNvSpPr>
          <p:nvPr/>
        </p:nvSpPr>
        <p:spPr bwMode="auto">
          <a:xfrm>
            <a:off x="3429000" y="5638800"/>
            <a:ext cx="5486400" cy="1066800"/>
          </a:xfrm>
          <a:prstGeom prst="rect">
            <a:avLst/>
          </a:prstGeom>
          <a:noFill/>
          <a:ln w="9525">
            <a:noFill/>
            <a:miter lim="800000"/>
            <a:headEnd/>
            <a:tailEnd/>
          </a:ln>
        </p:spPr>
        <p:txBody>
          <a:bodyPr vert="horz" wrap="square" lIns="91173" tIns="45588" rIns="91173" bIns="45588" numCol="1" anchor="ctr" anchorCtr="0" compatLnSpc="1">
            <a:prstTxWarp prst="textNoShape">
              <a:avLst/>
            </a:prstTxWarp>
          </a:bodyPr>
          <a:lstStyle/>
          <a:p>
            <a:pPr lvl="0" algn="l">
              <a:defRPr/>
            </a:pPr>
            <a:r>
              <a:rPr lang="en-US" b="1" kern="0" dirty="0" smtClean="0">
                <a:solidFill>
                  <a:schemeClr val="accent1">
                    <a:lumMod val="25000"/>
                  </a:schemeClr>
                </a:solidFill>
                <a:latin typeface="Calibri"/>
                <a:ea typeface="ＭＳ Ｐゴシック" charset="-128"/>
                <a:cs typeface="ＭＳ Ｐゴシック" charset="-128"/>
              </a:rPr>
              <a:t>Our unmanned aerial vehicles (UAVs) are usually sampling one side or the other</a:t>
            </a:r>
            <a:endParaRPr lang="en-US" b="1" kern="0" dirty="0">
              <a:solidFill>
                <a:schemeClr val="accent1">
                  <a:lumMod val="25000"/>
                </a:schemeClr>
              </a:solidFill>
              <a:latin typeface="Calibri"/>
              <a:ea typeface="ＭＳ Ｐゴシック" charset="-128"/>
              <a:cs typeface="ＭＳ Ｐゴシック" charset="-128"/>
            </a:endParaRPr>
          </a:p>
        </p:txBody>
      </p:sp>
    </p:spTree>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75106" name="Picture 2"/>
          <p:cNvPicPr>
            <a:picLocks noChangeAspect="1" noChangeArrowheads="1"/>
          </p:cNvPicPr>
          <p:nvPr/>
        </p:nvPicPr>
        <p:blipFill>
          <a:blip r:embed="rId2"/>
          <a:srcRect/>
          <a:stretch>
            <a:fillRect/>
          </a:stretch>
        </p:blipFill>
        <p:spPr bwMode="auto">
          <a:xfrm>
            <a:off x="268942" y="6"/>
            <a:ext cx="8875058" cy="6857999"/>
          </a:xfrm>
          <a:prstGeom prst="rect">
            <a:avLst/>
          </a:prstGeom>
          <a:noFill/>
          <a:ln w="9525">
            <a:noFill/>
            <a:miter lim="800000"/>
            <a:headEnd/>
            <a:tailEnd/>
          </a:ln>
          <a:effectLst/>
        </p:spPr>
      </p:pic>
      <p:sp>
        <p:nvSpPr>
          <p:cNvPr id="5" name="Rectangle 4"/>
          <p:cNvSpPr/>
          <p:nvPr/>
        </p:nvSpPr>
        <p:spPr bwMode="auto">
          <a:xfrm>
            <a:off x="1676400" y="6400800"/>
            <a:ext cx="6400800" cy="3048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173" tIns="45588" rIns="91173" bIns="45588" numCol="1" rtlCol="0" anchor="ctr" anchorCtr="0" compatLnSpc="1">
            <a:prstTxWarp prst="textNoShape">
              <a:avLst/>
            </a:prstTxWarp>
          </a:bodyPr>
          <a:lstStyle/>
          <a:p>
            <a:pPr defTabSz="911731"/>
            <a:endParaRPr lang="en-US" dirty="0"/>
          </a:p>
        </p:txBody>
      </p:sp>
      <p:sp>
        <p:nvSpPr>
          <p:cNvPr id="10" name="Rectangle 9"/>
          <p:cNvSpPr/>
          <p:nvPr/>
        </p:nvSpPr>
        <p:spPr bwMode="auto">
          <a:xfrm>
            <a:off x="1143000" y="1143000"/>
            <a:ext cx="7086600" cy="24384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173" tIns="45588" rIns="91173" bIns="45588" numCol="1" rtlCol="0" anchor="ctr" anchorCtr="0" compatLnSpc="1">
            <a:prstTxWarp prst="textNoShape">
              <a:avLst/>
            </a:prstTxWarp>
          </a:bodyPr>
          <a:lstStyle/>
          <a:p>
            <a:pPr defTabSz="911731"/>
            <a:endParaRPr lang="en-US" dirty="0"/>
          </a:p>
        </p:txBody>
      </p:sp>
      <p:sp>
        <p:nvSpPr>
          <p:cNvPr id="7" name="Rectangle 4"/>
          <p:cNvSpPr txBox="1">
            <a:spLocks noChangeArrowheads="1"/>
          </p:cNvSpPr>
          <p:nvPr/>
        </p:nvSpPr>
        <p:spPr bwMode="auto">
          <a:xfrm>
            <a:off x="533400" y="152400"/>
            <a:ext cx="7848600" cy="685800"/>
          </a:xfrm>
          <a:prstGeom prst="rect">
            <a:avLst/>
          </a:prstGeom>
          <a:solidFill>
            <a:schemeClr val="bg1"/>
          </a:solidFill>
          <a:ln w="9525">
            <a:noFill/>
            <a:miter lim="800000"/>
            <a:headEnd/>
            <a:tailEnd/>
          </a:ln>
        </p:spPr>
        <p:txBody>
          <a:bodyPr vert="horz" wrap="square" lIns="91173" tIns="45588" rIns="91173" bIns="45588" numCol="1" anchor="ctr" anchorCtr="0" compatLnSpc="1">
            <a:prstTxWarp prst="textNoShape">
              <a:avLst/>
            </a:prstTxWarp>
          </a:bodyPr>
          <a:lstStyle/>
          <a:p>
            <a:pPr defTabSz="911731" eaLnBrk="1" hangingPunct="1">
              <a:defRPr/>
            </a:pPr>
            <a:r>
              <a:rPr lang="en-US" sz="2800" b="1" kern="0" dirty="0" smtClean="0">
                <a:solidFill>
                  <a:schemeClr val="accent1">
                    <a:lumMod val="25000"/>
                  </a:schemeClr>
                </a:solidFill>
                <a:latin typeface="Helvetica" charset="0"/>
                <a:ea typeface="ＭＳ Ｐゴシック" charset="-128"/>
                <a:cs typeface="ＭＳ Ｐゴシック" charset="-128"/>
              </a:rPr>
              <a:t>Filament with high pathogen values ‘sandwiched’ by LCS</a:t>
            </a:r>
          </a:p>
        </p:txBody>
      </p:sp>
    </p:spTree>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75106" name="Picture 2"/>
          <p:cNvPicPr>
            <a:picLocks noChangeAspect="1" noChangeArrowheads="1"/>
          </p:cNvPicPr>
          <p:nvPr/>
        </p:nvPicPr>
        <p:blipFill>
          <a:blip r:embed="rId2"/>
          <a:srcRect/>
          <a:stretch>
            <a:fillRect/>
          </a:stretch>
        </p:blipFill>
        <p:spPr bwMode="auto">
          <a:xfrm>
            <a:off x="268942" y="6"/>
            <a:ext cx="8875058" cy="6857999"/>
          </a:xfrm>
          <a:prstGeom prst="rect">
            <a:avLst/>
          </a:prstGeom>
          <a:noFill/>
          <a:ln w="9525">
            <a:noFill/>
            <a:miter lim="800000"/>
            <a:headEnd/>
            <a:tailEnd/>
          </a:ln>
          <a:effectLst/>
        </p:spPr>
      </p:pic>
      <p:sp>
        <p:nvSpPr>
          <p:cNvPr id="5" name="Rectangle 4"/>
          <p:cNvSpPr/>
          <p:nvPr/>
        </p:nvSpPr>
        <p:spPr bwMode="auto">
          <a:xfrm>
            <a:off x="1676400" y="6400800"/>
            <a:ext cx="6400800" cy="3048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173" tIns="45588" rIns="91173" bIns="45588" numCol="1" rtlCol="0" anchor="ctr" anchorCtr="0" compatLnSpc="1">
            <a:prstTxWarp prst="textNoShape">
              <a:avLst/>
            </a:prstTxWarp>
          </a:bodyPr>
          <a:lstStyle/>
          <a:p>
            <a:pPr defTabSz="911731"/>
            <a:endParaRPr lang="en-US" dirty="0"/>
          </a:p>
        </p:txBody>
      </p:sp>
      <p:sp>
        <p:nvSpPr>
          <p:cNvPr id="6" name="TextBox 5"/>
          <p:cNvSpPr txBox="1"/>
          <p:nvPr/>
        </p:nvSpPr>
        <p:spPr>
          <a:xfrm>
            <a:off x="4267200" y="3648864"/>
            <a:ext cx="383927" cy="307777"/>
          </a:xfrm>
          <a:prstGeom prst="rect">
            <a:avLst/>
          </a:prstGeom>
          <a:noFill/>
        </p:spPr>
        <p:txBody>
          <a:bodyPr wrap="none" rtlCol="0">
            <a:spAutoFit/>
          </a:bodyPr>
          <a:lstStyle/>
          <a:p>
            <a:r>
              <a:rPr lang="en-US" sz="1400" dirty="0" smtClean="0"/>
              <a:t>(a)</a:t>
            </a:r>
            <a:endParaRPr lang="en-US" sz="1400" dirty="0"/>
          </a:p>
        </p:txBody>
      </p:sp>
      <p:sp>
        <p:nvSpPr>
          <p:cNvPr id="7" name="TextBox 6"/>
          <p:cNvSpPr txBox="1"/>
          <p:nvPr/>
        </p:nvSpPr>
        <p:spPr>
          <a:xfrm>
            <a:off x="4495800" y="3648864"/>
            <a:ext cx="457200" cy="307777"/>
          </a:xfrm>
          <a:prstGeom prst="rect">
            <a:avLst/>
          </a:prstGeom>
          <a:noFill/>
        </p:spPr>
        <p:txBody>
          <a:bodyPr wrap="square" rtlCol="0">
            <a:spAutoFit/>
          </a:bodyPr>
          <a:lstStyle/>
          <a:p>
            <a:r>
              <a:rPr lang="en-US" sz="1400" dirty="0" smtClean="0"/>
              <a:t>(</a:t>
            </a:r>
            <a:r>
              <a:rPr lang="en-US" sz="1400" dirty="0" err="1" smtClean="0"/>
              <a:t>b</a:t>
            </a:r>
            <a:r>
              <a:rPr lang="en-US" sz="1400" dirty="0" smtClean="0"/>
              <a:t>)</a:t>
            </a:r>
            <a:endParaRPr lang="en-US" sz="1400" dirty="0"/>
          </a:p>
        </p:txBody>
      </p:sp>
      <p:sp>
        <p:nvSpPr>
          <p:cNvPr id="8" name="TextBox 7"/>
          <p:cNvSpPr txBox="1"/>
          <p:nvPr/>
        </p:nvSpPr>
        <p:spPr>
          <a:xfrm>
            <a:off x="4800600" y="3648864"/>
            <a:ext cx="457200" cy="307777"/>
          </a:xfrm>
          <a:prstGeom prst="rect">
            <a:avLst/>
          </a:prstGeom>
          <a:noFill/>
        </p:spPr>
        <p:txBody>
          <a:bodyPr wrap="square" rtlCol="0">
            <a:spAutoFit/>
          </a:bodyPr>
          <a:lstStyle/>
          <a:p>
            <a:r>
              <a:rPr lang="en-US" sz="1400" dirty="0" smtClean="0"/>
              <a:t>(</a:t>
            </a:r>
            <a:r>
              <a:rPr lang="en-US" sz="1400" dirty="0" err="1" smtClean="0"/>
              <a:t>c</a:t>
            </a:r>
            <a:r>
              <a:rPr lang="en-US" sz="1400" dirty="0" smtClean="0"/>
              <a:t>)</a:t>
            </a:r>
            <a:endParaRPr lang="en-US" sz="1400" dirty="0"/>
          </a:p>
        </p:txBody>
      </p:sp>
      <p:sp>
        <p:nvSpPr>
          <p:cNvPr id="10" name="Rectangle 4"/>
          <p:cNvSpPr txBox="1">
            <a:spLocks noChangeArrowheads="1"/>
          </p:cNvSpPr>
          <p:nvPr/>
        </p:nvSpPr>
        <p:spPr bwMode="auto">
          <a:xfrm>
            <a:off x="533400" y="152400"/>
            <a:ext cx="7848600" cy="685800"/>
          </a:xfrm>
          <a:prstGeom prst="rect">
            <a:avLst/>
          </a:prstGeom>
          <a:solidFill>
            <a:schemeClr val="bg1"/>
          </a:solidFill>
          <a:ln w="9525">
            <a:noFill/>
            <a:miter lim="800000"/>
            <a:headEnd/>
            <a:tailEnd/>
          </a:ln>
        </p:spPr>
        <p:txBody>
          <a:bodyPr vert="horz" wrap="square" lIns="91173" tIns="45588" rIns="91173" bIns="45588" numCol="1" anchor="ctr" anchorCtr="0" compatLnSpc="1">
            <a:prstTxWarp prst="textNoShape">
              <a:avLst/>
            </a:prstTxWarp>
          </a:bodyPr>
          <a:lstStyle/>
          <a:p>
            <a:pPr defTabSz="911731" eaLnBrk="1" hangingPunct="1">
              <a:defRPr/>
            </a:pPr>
            <a:r>
              <a:rPr lang="en-US" sz="2800" b="1" kern="0" dirty="0" smtClean="0">
                <a:solidFill>
                  <a:schemeClr val="accent1">
                    <a:lumMod val="25000"/>
                  </a:schemeClr>
                </a:solidFill>
                <a:latin typeface="Helvetica" charset="0"/>
                <a:ea typeface="ＭＳ Ｐゴシック" charset="-128"/>
                <a:cs typeface="ＭＳ Ｐゴシック" charset="-128"/>
              </a:rPr>
              <a:t>Filament with high pathogen values ‘sandwiched’ by LCS</a:t>
            </a:r>
          </a:p>
        </p:txBody>
      </p:sp>
    </p:spTree>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74082" name="Picture 2"/>
          <p:cNvPicPr>
            <a:picLocks noChangeAspect="1" noChangeArrowheads="1"/>
          </p:cNvPicPr>
          <p:nvPr/>
        </p:nvPicPr>
        <p:blipFill>
          <a:blip r:embed="rId2"/>
          <a:srcRect/>
          <a:stretch>
            <a:fillRect/>
          </a:stretch>
        </p:blipFill>
        <p:spPr bwMode="auto">
          <a:xfrm>
            <a:off x="268946" y="0"/>
            <a:ext cx="8875059" cy="6858000"/>
          </a:xfrm>
          <a:prstGeom prst="rect">
            <a:avLst/>
          </a:prstGeom>
          <a:noFill/>
          <a:ln w="9525">
            <a:noFill/>
            <a:miter lim="800000"/>
            <a:headEnd/>
            <a:tailEnd/>
          </a:ln>
          <a:effectLst/>
        </p:spPr>
      </p:pic>
      <p:sp>
        <p:nvSpPr>
          <p:cNvPr id="5" name="Rectangle 4"/>
          <p:cNvSpPr txBox="1">
            <a:spLocks noChangeArrowheads="1"/>
          </p:cNvSpPr>
          <p:nvPr/>
        </p:nvSpPr>
        <p:spPr bwMode="auto">
          <a:xfrm>
            <a:off x="533400" y="152400"/>
            <a:ext cx="7848600" cy="685800"/>
          </a:xfrm>
          <a:prstGeom prst="rect">
            <a:avLst/>
          </a:prstGeom>
          <a:solidFill>
            <a:schemeClr val="bg1"/>
          </a:solidFill>
          <a:ln w="9525">
            <a:noFill/>
            <a:miter lim="800000"/>
            <a:headEnd/>
            <a:tailEnd/>
          </a:ln>
        </p:spPr>
        <p:txBody>
          <a:bodyPr vert="horz" wrap="square" lIns="91173" tIns="45588" rIns="91173" bIns="45588" numCol="1" anchor="ctr" anchorCtr="0" compatLnSpc="1">
            <a:prstTxWarp prst="textNoShape">
              <a:avLst/>
            </a:prstTxWarp>
          </a:bodyPr>
          <a:lstStyle/>
          <a:p>
            <a:pPr defTabSz="911731" eaLnBrk="1" hangingPunct="1">
              <a:defRPr/>
            </a:pPr>
            <a:r>
              <a:rPr lang="en-US" sz="2800" b="1" kern="0" dirty="0" smtClean="0">
                <a:solidFill>
                  <a:schemeClr val="accent1">
                    <a:lumMod val="25000"/>
                  </a:schemeClr>
                </a:solidFill>
                <a:latin typeface="Helvetica" charset="0"/>
                <a:ea typeface="ＭＳ Ｐゴシック" charset="-128"/>
                <a:cs typeface="ＭＳ Ｐゴシック" charset="-128"/>
              </a:rPr>
              <a:t>Filament with high pathogen values ‘sandwiched’ by LCS</a:t>
            </a:r>
          </a:p>
        </p:txBody>
      </p:sp>
    </p:spTree>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Vertical Text Placeholder 8"/>
          <p:cNvSpPr txBox="1">
            <a:spLocks/>
          </p:cNvSpPr>
          <p:nvPr/>
        </p:nvSpPr>
        <p:spPr bwMode="auto">
          <a:xfrm>
            <a:off x="381000" y="-228600"/>
            <a:ext cx="8610600" cy="6858000"/>
          </a:xfrm>
          <a:prstGeom prst="rect">
            <a:avLst/>
          </a:prstGeom>
          <a:noFill/>
          <a:ln w="9525">
            <a:noFill/>
            <a:miter lim="800000"/>
            <a:headEnd/>
            <a:tailEnd/>
          </a:ln>
        </p:spPr>
        <p:txBody>
          <a:bodyPr vert="horz" wrap="square" lIns="91173" tIns="45588" rIns="91173" bIns="45588" numCol="1" anchor="t" anchorCtr="0" compatLnSpc="1">
            <a:prstTxWarp prst="textNoShape">
              <a:avLst/>
            </a:prstTxWarp>
          </a:bodyPr>
          <a:lstStyle/>
          <a:p>
            <a:pPr marL="341899" indent="-341899" algn="l" defTabSz="911731">
              <a:spcBef>
                <a:spcPct val="20000"/>
              </a:spcBef>
              <a:defRPr/>
            </a:pPr>
            <a:endParaRPr lang="en-US" sz="2800" b="1" kern="0" dirty="0" smtClean="0">
              <a:latin typeface="Calibri"/>
              <a:ea typeface="ＭＳ Ｐゴシック" charset="-128"/>
              <a:cs typeface="ＭＳ Ｐゴシック" charset="-128"/>
            </a:endParaRPr>
          </a:p>
          <a:p>
            <a:pPr marL="341899" indent="-341899" algn="l">
              <a:spcBef>
                <a:spcPct val="20000"/>
              </a:spcBef>
              <a:defRPr/>
            </a:pPr>
            <a:endParaRPr lang="en-US" sz="2800" b="1" kern="0" dirty="0" smtClean="0">
              <a:latin typeface="Calibri"/>
              <a:ea typeface="ＭＳ Ｐゴシック" charset="-128"/>
              <a:cs typeface="ＭＳ Ｐゴシック" charset="-128"/>
            </a:endParaRPr>
          </a:p>
          <a:p>
            <a:pPr marL="341899" indent="-341899" algn="l">
              <a:spcBef>
                <a:spcPct val="20000"/>
              </a:spcBef>
              <a:buFontTx/>
              <a:buChar char="•"/>
              <a:defRPr/>
            </a:pPr>
            <a:endParaRPr lang="en-US" sz="2800" kern="0" dirty="0" smtClean="0">
              <a:latin typeface="Calibri"/>
              <a:ea typeface="ＭＳ Ｐゴシック" charset="-128"/>
              <a:cs typeface="ＭＳ Ｐゴシック" charset="-128"/>
            </a:endParaRPr>
          </a:p>
          <a:p>
            <a:pPr marL="341899" indent="-341899" algn="l">
              <a:spcBef>
                <a:spcPct val="20000"/>
              </a:spcBef>
              <a:buFontTx/>
              <a:buChar char="•"/>
              <a:defRPr/>
            </a:pPr>
            <a:endParaRPr lang="en-US" sz="2800" kern="0" dirty="0" smtClean="0">
              <a:latin typeface="Calibri"/>
              <a:ea typeface="ＭＳ Ｐゴシック" charset="-128"/>
              <a:cs typeface="ＭＳ Ｐゴシック" charset="-128"/>
            </a:endParaRPr>
          </a:p>
          <a:p>
            <a:pPr marL="341899" indent="-341899" algn="l">
              <a:spcBef>
                <a:spcPct val="20000"/>
              </a:spcBef>
              <a:buFontTx/>
              <a:buChar char="•"/>
              <a:defRPr/>
            </a:pPr>
            <a:endParaRPr lang="en-US" sz="2800" kern="0" dirty="0">
              <a:latin typeface="Calibri"/>
              <a:ea typeface="ＭＳ Ｐゴシック" charset="-128"/>
              <a:cs typeface="ＭＳ Ｐゴシック" charset="-128"/>
            </a:endParaRPr>
          </a:p>
          <a:p>
            <a:pPr algn="l">
              <a:spcBef>
                <a:spcPct val="20000"/>
              </a:spcBef>
              <a:defRPr/>
            </a:pPr>
            <a:endParaRPr lang="en-US" sz="2800" kern="0" dirty="0">
              <a:latin typeface="Calibri"/>
              <a:ea typeface="ＭＳ Ｐゴシック" charset="-128"/>
              <a:cs typeface="ＭＳ Ｐゴシック" charset="-128"/>
            </a:endParaRPr>
          </a:p>
          <a:p>
            <a:pPr marL="341899" indent="-341899" algn="l">
              <a:spcBef>
                <a:spcPct val="20000"/>
              </a:spcBef>
              <a:buFontTx/>
              <a:buChar char="•"/>
              <a:defRPr/>
            </a:pPr>
            <a:r>
              <a:rPr lang="en-US" sz="2800" kern="0" dirty="0" smtClean="0">
                <a:latin typeface="Calibri"/>
                <a:ea typeface="ＭＳ Ｐゴシック" charset="-128"/>
                <a:cs typeface="ＭＳ Ｐゴシック" charset="-128"/>
              </a:rPr>
              <a:t>Punctuated change was associated with a LCS passage &gt;</a:t>
            </a:r>
            <a:r>
              <a:rPr lang="en-US" sz="2800" b="1" kern="0" dirty="0" smtClean="0">
                <a:latin typeface="Calibri"/>
                <a:ea typeface="ＭＳ Ｐゴシック" charset="-128"/>
                <a:cs typeface="ＭＳ Ｐゴシック" charset="-128"/>
              </a:rPr>
              <a:t>70% of the time </a:t>
            </a:r>
          </a:p>
          <a:p>
            <a:pPr marL="341899" indent="-341899" algn="l">
              <a:spcBef>
                <a:spcPct val="20000"/>
              </a:spcBef>
              <a:buFontTx/>
              <a:buChar char="•"/>
              <a:defRPr/>
            </a:pPr>
            <a:r>
              <a:rPr lang="en-US" sz="2800" b="1" kern="0" dirty="0" smtClean="0">
                <a:latin typeface="Calibri"/>
                <a:ea typeface="ＭＳ Ｐゴシック" charset="-128"/>
                <a:cs typeface="ＭＳ Ｐゴシック" charset="-128"/>
              </a:rPr>
              <a:t>Airborne biological agent concentrations can provide a proxy for measuring Lagrangian transport structure</a:t>
            </a:r>
          </a:p>
        </p:txBody>
      </p:sp>
      <p:pic>
        <p:nvPicPr>
          <p:cNvPr id="2" name="Picture 1" descr="Screen Shot 2014-01-28 at 8.37.28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765"/>
            <a:ext cx="9120932" cy="2138701"/>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a:solidFill>
            <a:schemeClr val="bg1"/>
          </a:solidFill>
        </p:spPr>
        <p:txBody>
          <a:bodyPr>
            <a:normAutofit/>
          </a:bodyPr>
          <a:lstStyle/>
          <a:p>
            <a:r>
              <a:rPr lang="en-US" sz="3600" b="1" dirty="0" smtClean="0"/>
              <a:t>Sampling on either side of a LCS</a:t>
            </a:r>
            <a:endParaRPr lang="en-US" sz="3600" b="1" dirty="0"/>
          </a:p>
        </p:txBody>
      </p:sp>
      <p:pic>
        <p:nvPicPr>
          <p:cNvPr id="3" name="Picture 2" descr="schematic_sampling_strateg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1200" y="1828800"/>
            <a:ext cx="5105400" cy="3376800"/>
          </a:xfrm>
          <a:prstGeom prst="rect">
            <a:avLst/>
          </a:prstGeom>
        </p:spPr>
      </p:pic>
      <p:pic>
        <p:nvPicPr>
          <p:cNvPr id="15" name="Picture 14" descr="latex-image-1.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7800" y="990600"/>
            <a:ext cx="4635500" cy="558800"/>
          </a:xfrm>
          <a:prstGeom prst="rect">
            <a:avLst/>
          </a:prstGeom>
        </p:spPr>
      </p:pic>
      <p:sp>
        <p:nvSpPr>
          <p:cNvPr id="5" name="Rectangle 4"/>
          <p:cNvSpPr/>
          <p:nvPr/>
        </p:nvSpPr>
        <p:spPr>
          <a:xfrm>
            <a:off x="762000" y="5410200"/>
            <a:ext cx="8077200" cy="830997"/>
          </a:xfrm>
          <a:prstGeom prst="rect">
            <a:avLst/>
          </a:prstGeom>
        </p:spPr>
        <p:txBody>
          <a:bodyPr wrap="square">
            <a:spAutoFit/>
          </a:bodyPr>
          <a:lstStyle/>
          <a:p>
            <a:pPr marL="341899" indent="-341899" algn="l">
              <a:spcBef>
                <a:spcPct val="20000"/>
              </a:spcBef>
              <a:buFontTx/>
              <a:buChar char="•"/>
              <a:defRPr/>
            </a:pPr>
            <a:r>
              <a:rPr lang="en-US" b="1" kern="0" dirty="0" smtClean="0">
                <a:latin typeface="Calibri"/>
                <a:ea typeface="ＭＳ Ｐゴシック" charset="-128"/>
                <a:cs typeface="ＭＳ Ｐゴシック" charset="-128"/>
              </a:rPr>
              <a:t>If seeking geographically diverse samples, sample on other side of a passing LCS </a:t>
            </a:r>
            <a:endParaRPr lang="en-US" b="1" kern="0" dirty="0">
              <a:latin typeface="Calibri"/>
              <a:ea typeface="ＭＳ Ｐゴシック" charset="-128"/>
              <a:cs typeface="ＭＳ Ｐゴシック" charset="-128"/>
            </a:endParaRPr>
          </a:p>
        </p:txBody>
      </p:sp>
    </p:spTree>
    <p:extLst>
      <p:ext uri="{BB962C8B-B14F-4D97-AF65-F5344CB8AC3E}">
        <p14:creationId xmlns:p14="http://schemas.microsoft.com/office/powerpoint/2010/main" val="74254531"/>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a:solidFill>
            <a:schemeClr val="bg1"/>
          </a:solidFill>
        </p:spPr>
        <p:txBody>
          <a:bodyPr>
            <a:normAutofit/>
          </a:bodyPr>
          <a:lstStyle/>
          <a:p>
            <a:r>
              <a:rPr lang="en-US" sz="3600" b="1" dirty="0" smtClean="0"/>
              <a:t>Sampling on either side of a LCS</a:t>
            </a:r>
            <a:endParaRPr lang="en-US" sz="3600" b="1" dirty="0"/>
          </a:p>
        </p:txBody>
      </p:sp>
      <p:pic>
        <p:nvPicPr>
          <p:cNvPr id="12" name="consequtive_released_particles.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l="30000" t="4475" r="31352" b="5195"/>
          <a:stretch/>
        </p:blipFill>
        <p:spPr>
          <a:xfrm>
            <a:off x="6019800" y="1664732"/>
            <a:ext cx="2971800" cy="3906981"/>
          </a:xfrm>
          <a:prstGeom prst="rect">
            <a:avLst/>
          </a:prstGeom>
        </p:spPr>
      </p:pic>
      <p:sp>
        <p:nvSpPr>
          <p:cNvPr id="13" name="TextBox 12"/>
          <p:cNvSpPr txBox="1"/>
          <p:nvPr/>
        </p:nvSpPr>
        <p:spPr>
          <a:xfrm>
            <a:off x="6477000" y="1143000"/>
            <a:ext cx="2514600" cy="646331"/>
          </a:xfrm>
          <a:prstGeom prst="rect">
            <a:avLst/>
          </a:prstGeom>
          <a:noFill/>
        </p:spPr>
        <p:txBody>
          <a:bodyPr wrap="square" rtlCol="0">
            <a:spAutoFit/>
          </a:bodyPr>
          <a:lstStyle/>
          <a:p>
            <a:pPr algn="r" eaLnBrk="1" fontAlgn="auto" hangingPunct="1">
              <a:spcBef>
                <a:spcPts val="0"/>
              </a:spcBef>
              <a:spcAft>
                <a:spcPts val="0"/>
              </a:spcAft>
            </a:pPr>
            <a:r>
              <a:rPr lang="en-US" sz="1800" b="1" dirty="0" smtClean="0">
                <a:solidFill>
                  <a:prstClr val="black"/>
                </a:solidFill>
                <a:latin typeface="Calibri"/>
              </a:rPr>
              <a:t>Back trajectories with attracting LCS</a:t>
            </a:r>
            <a:endParaRPr lang="en-US" sz="1800" b="1" dirty="0">
              <a:solidFill>
                <a:prstClr val="black"/>
              </a:solidFill>
              <a:latin typeface="Calibri"/>
            </a:endParaRPr>
          </a:p>
        </p:txBody>
      </p:sp>
      <p:pic>
        <p:nvPicPr>
          <p:cNvPr id="16" name="Picture 15"/>
          <p:cNvPicPr>
            <a:picLocks noChangeAspect="1"/>
          </p:cNvPicPr>
          <p:nvPr/>
        </p:nvPicPr>
        <p:blipFill rotWithShape="1">
          <a:blip r:embed="rId5" cstate="print">
            <a:extLst>
              <a:ext uri="{28A0092B-C50C-407E-A947-70E740481C1C}">
                <a14:useLocalDpi xmlns:a14="http://schemas.microsoft.com/office/drawing/2010/main" val="0"/>
              </a:ext>
            </a:extLst>
          </a:blip>
          <a:srcRect l="14048" r="22857"/>
          <a:stretch/>
        </p:blipFill>
        <p:spPr>
          <a:xfrm>
            <a:off x="114300" y="1828800"/>
            <a:ext cx="2884714" cy="3429000"/>
          </a:xfrm>
          <a:prstGeom prst="rect">
            <a:avLst/>
          </a:prstGeom>
        </p:spPr>
      </p:pic>
      <p:pic>
        <p:nvPicPr>
          <p:cNvPr id="17" name="Picture 16"/>
          <p:cNvPicPr>
            <a:picLocks noChangeAspect="1"/>
          </p:cNvPicPr>
          <p:nvPr/>
        </p:nvPicPr>
        <p:blipFill rotWithShape="1">
          <a:blip r:embed="rId6" cstate="print">
            <a:extLst>
              <a:ext uri="{28A0092B-C50C-407E-A947-70E740481C1C}">
                <a14:useLocalDpi xmlns:a14="http://schemas.microsoft.com/office/drawing/2010/main" val="0"/>
              </a:ext>
            </a:extLst>
          </a:blip>
          <a:srcRect l="15000" r="22857"/>
          <a:stretch/>
        </p:blipFill>
        <p:spPr>
          <a:xfrm>
            <a:off x="3037115" y="1813853"/>
            <a:ext cx="2841171" cy="3429000"/>
          </a:xfrm>
          <a:prstGeom prst="rect">
            <a:avLst/>
          </a:prstGeom>
        </p:spPr>
      </p:pic>
      <p:sp>
        <p:nvSpPr>
          <p:cNvPr id="18" name="TextBox 17"/>
          <p:cNvSpPr txBox="1"/>
          <p:nvPr/>
        </p:nvSpPr>
        <p:spPr>
          <a:xfrm>
            <a:off x="342900" y="5257800"/>
            <a:ext cx="2656114" cy="584775"/>
          </a:xfrm>
          <a:prstGeom prst="rect">
            <a:avLst/>
          </a:prstGeom>
          <a:noFill/>
        </p:spPr>
        <p:txBody>
          <a:bodyPr wrap="square" rtlCol="0">
            <a:spAutoFit/>
          </a:bodyPr>
          <a:lstStyle/>
          <a:p>
            <a:pPr algn="l" eaLnBrk="1" fontAlgn="auto" hangingPunct="1">
              <a:spcBef>
                <a:spcPts val="0"/>
              </a:spcBef>
              <a:spcAft>
                <a:spcPts val="0"/>
              </a:spcAft>
            </a:pPr>
            <a:r>
              <a:rPr lang="en-US" sz="1600" dirty="0" smtClean="0">
                <a:solidFill>
                  <a:srgbClr val="FF0000"/>
                </a:solidFill>
                <a:latin typeface="Calibri"/>
              </a:rPr>
              <a:t>Red: sample time: 1315 UTC</a:t>
            </a:r>
          </a:p>
          <a:p>
            <a:pPr algn="l" eaLnBrk="1" fontAlgn="auto" hangingPunct="1">
              <a:spcBef>
                <a:spcPts val="0"/>
              </a:spcBef>
              <a:spcAft>
                <a:spcPts val="0"/>
              </a:spcAft>
            </a:pPr>
            <a:r>
              <a:rPr lang="en-US" sz="1600" dirty="0" smtClean="0">
                <a:solidFill>
                  <a:srgbClr val="0070C0"/>
                </a:solidFill>
                <a:latin typeface="Calibri"/>
              </a:rPr>
              <a:t>Blue: sample time: 1415 UTC</a:t>
            </a:r>
            <a:endParaRPr lang="en-US" sz="1600" dirty="0">
              <a:solidFill>
                <a:srgbClr val="0070C0"/>
              </a:solidFill>
              <a:latin typeface="Calibri"/>
            </a:endParaRPr>
          </a:p>
        </p:txBody>
      </p:sp>
      <p:sp>
        <p:nvSpPr>
          <p:cNvPr id="19" name="TextBox 18"/>
          <p:cNvSpPr txBox="1"/>
          <p:nvPr/>
        </p:nvSpPr>
        <p:spPr>
          <a:xfrm>
            <a:off x="3287486" y="5232400"/>
            <a:ext cx="2656114" cy="830997"/>
          </a:xfrm>
          <a:prstGeom prst="rect">
            <a:avLst/>
          </a:prstGeom>
          <a:noFill/>
        </p:spPr>
        <p:txBody>
          <a:bodyPr wrap="square" rtlCol="0">
            <a:spAutoFit/>
          </a:bodyPr>
          <a:lstStyle/>
          <a:p>
            <a:pPr algn="l" eaLnBrk="1" fontAlgn="auto" hangingPunct="1">
              <a:spcBef>
                <a:spcPts val="0"/>
              </a:spcBef>
              <a:spcAft>
                <a:spcPts val="0"/>
              </a:spcAft>
            </a:pPr>
            <a:r>
              <a:rPr lang="en-US" sz="1600" dirty="0" smtClean="0">
                <a:solidFill>
                  <a:srgbClr val="FF0000"/>
                </a:solidFill>
                <a:latin typeface="Calibri"/>
              </a:rPr>
              <a:t>Red: sample time: 1315 UTC</a:t>
            </a:r>
          </a:p>
          <a:p>
            <a:pPr algn="l" eaLnBrk="1" fontAlgn="auto" hangingPunct="1">
              <a:spcBef>
                <a:spcPts val="0"/>
              </a:spcBef>
              <a:spcAft>
                <a:spcPts val="0"/>
              </a:spcAft>
            </a:pPr>
            <a:r>
              <a:rPr lang="en-US" sz="1600" dirty="0" smtClean="0">
                <a:solidFill>
                  <a:srgbClr val="0070C0"/>
                </a:solidFill>
                <a:latin typeface="Calibri"/>
              </a:rPr>
              <a:t>Blue: sample time: 1415 UTC</a:t>
            </a:r>
          </a:p>
          <a:p>
            <a:pPr algn="l" eaLnBrk="1" fontAlgn="auto" hangingPunct="1">
              <a:spcBef>
                <a:spcPts val="0"/>
              </a:spcBef>
              <a:spcAft>
                <a:spcPts val="0"/>
              </a:spcAft>
            </a:pPr>
            <a:r>
              <a:rPr lang="en-US" sz="1600" dirty="0" smtClean="0">
                <a:solidFill>
                  <a:srgbClr val="00B050"/>
                </a:solidFill>
                <a:latin typeface="Calibri"/>
              </a:rPr>
              <a:t>Green: sample time 1515 UTC</a:t>
            </a:r>
            <a:endParaRPr lang="en-US" sz="1600" dirty="0">
              <a:solidFill>
                <a:srgbClr val="00B050"/>
              </a:solidFill>
              <a:latin typeface="Calibri"/>
            </a:endParaRPr>
          </a:p>
        </p:txBody>
      </p:sp>
      <p:sp>
        <p:nvSpPr>
          <p:cNvPr id="10" name="Rectangle 9"/>
          <p:cNvSpPr/>
          <p:nvPr/>
        </p:nvSpPr>
        <p:spPr>
          <a:xfrm>
            <a:off x="457200" y="6027003"/>
            <a:ext cx="4876800" cy="461665"/>
          </a:xfrm>
          <a:prstGeom prst="rect">
            <a:avLst/>
          </a:prstGeom>
        </p:spPr>
        <p:txBody>
          <a:bodyPr wrap="square">
            <a:spAutoFit/>
          </a:bodyPr>
          <a:lstStyle/>
          <a:p>
            <a:pPr lvl="0">
              <a:defRPr/>
            </a:pPr>
            <a:r>
              <a:rPr lang="en-US" b="1" kern="0" dirty="0" smtClean="0">
                <a:solidFill>
                  <a:schemeClr val="accent1">
                    <a:lumMod val="25000"/>
                  </a:schemeClr>
                </a:solidFill>
                <a:latin typeface="Calibri"/>
                <a:ea typeface="ＭＳ Ｐゴシック" charset="-128"/>
                <a:cs typeface="ＭＳ Ｐゴシック" charset="-128"/>
              </a:rPr>
              <a:t>Back-trajectories shown</a:t>
            </a:r>
            <a:endParaRPr lang="en-US" b="1" kern="0" dirty="0">
              <a:solidFill>
                <a:schemeClr val="accent1">
                  <a:lumMod val="25000"/>
                </a:schemeClr>
              </a:solidFill>
              <a:latin typeface="Calibri"/>
              <a:ea typeface="ＭＳ Ｐゴシック" charset="-128"/>
              <a:cs typeface="ＭＳ Ｐゴシック" charset="-128"/>
            </a:endParaRPr>
          </a:p>
        </p:txBody>
      </p:sp>
      <p:sp>
        <p:nvSpPr>
          <p:cNvPr id="14" name="TextBox 13"/>
          <p:cNvSpPr txBox="1"/>
          <p:nvPr/>
        </p:nvSpPr>
        <p:spPr>
          <a:xfrm>
            <a:off x="6248400" y="5715000"/>
            <a:ext cx="2514600" cy="646331"/>
          </a:xfrm>
          <a:prstGeom prst="rect">
            <a:avLst/>
          </a:prstGeom>
          <a:noFill/>
        </p:spPr>
        <p:txBody>
          <a:bodyPr wrap="square" rtlCol="0">
            <a:spAutoFit/>
          </a:bodyPr>
          <a:lstStyle/>
          <a:p>
            <a:pPr eaLnBrk="1" fontAlgn="auto" hangingPunct="1">
              <a:spcBef>
                <a:spcPts val="0"/>
              </a:spcBef>
              <a:spcAft>
                <a:spcPts val="0"/>
              </a:spcAft>
            </a:pPr>
            <a:r>
              <a:rPr lang="en-US" sz="1800" b="1" dirty="0" smtClean="0">
                <a:solidFill>
                  <a:prstClr val="black"/>
                </a:solidFill>
                <a:latin typeface="Calibri"/>
              </a:rPr>
              <a:t>Movie is showing time backwards</a:t>
            </a:r>
            <a:endParaRPr lang="en-US" sz="1800" b="1" dirty="0">
              <a:solidFill>
                <a:prstClr val="black"/>
              </a:solidFill>
              <a:latin typeface="Calibri"/>
            </a:endParaRPr>
          </a:p>
        </p:txBody>
      </p:sp>
      <p:pic>
        <p:nvPicPr>
          <p:cNvPr id="15" name="Picture 14" descr="latex-image-1.eps"/>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47800" y="990600"/>
            <a:ext cx="4635500" cy="558800"/>
          </a:xfrm>
          <a:prstGeom prst="rect">
            <a:avLst/>
          </a:prstGeom>
        </p:spPr>
      </p:pic>
    </p:spTree>
    <p:extLst>
      <p:ext uri="{BB962C8B-B14F-4D97-AF65-F5344CB8AC3E}">
        <p14:creationId xmlns:p14="http://schemas.microsoft.com/office/powerpoint/2010/main" val="1060764190"/>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2"/>
                                        </p:tgtEl>
                                      </p:cBhvr>
                                    </p:cmd>
                                  </p:childTnLst>
                                </p:cTn>
                              </p:par>
                            </p:childTnLst>
                          </p:cTn>
                        </p:par>
                      </p:childTnLst>
                    </p:cTn>
                  </p:par>
                </p:childTnLst>
              </p:cTn>
              <p:nextCondLst>
                <p:cond evt="onClick" delay="0">
                  <p:tgtEl>
                    <p:spTgt spid="12"/>
                  </p:tgtEl>
                </p:cond>
              </p:nextCondLst>
            </p:seq>
            <p:video>
              <p:cMediaNode vol="80000">
                <p:cTn id="7" repeatCount="indefinite" fill="hold" display="0">
                  <p:stCondLst>
                    <p:cond delay="indefinite"/>
                  </p:stCondLst>
                </p:cTn>
                <p:tgtEl>
                  <p:spTgt spid="12"/>
                </p:tgtEl>
              </p:cMediaNode>
            </p:vide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38200" y="1066800"/>
            <a:ext cx="7848600" cy="400110"/>
          </a:xfrm>
          <a:prstGeom prst="rect">
            <a:avLst/>
          </a:prstGeom>
          <a:noFill/>
        </p:spPr>
        <p:txBody>
          <a:bodyPr wrap="square" rtlCol="0">
            <a:spAutoFit/>
          </a:bodyPr>
          <a:lstStyle/>
          <a:p>
            <a:pPr eaLnBrk="1" fontAlgn="auto" hangingPunct="1">
              <a:spcBef>
                <a:spcPts val="0"/>
              </a:spcBef>
              <a:spcAft>
                <a:spcPts val="0"/>
              </a:spcAft>
            </a:pPr>
            <a:r>
              <a:rPr lang="en-US" sz="2000" b="1" dirty="0" smtClean="0">
                <a:solidFill>
                  <a:prstClr val="black"/>
                </a:solidFill>
                <a:latin typeface="Calibri"/>
              </a:rPr>
              <a:t>Probabilistic source regions (considering sub-grid scale turbulence)</a:t>
            </a:r>
            <a:endParaRPr lang="en-US" sz="2000" b="1" dirty="0">
              <a:solidFill>
                <a:prstClr val="black"/>
              </a:solidFill>
              <a:latin typeface="Calibri"/>
            </a:endParaRPr>
          </a:p>
        </p:txBody>
      </p:sp>
      <p:sp>
        <p:nvSpPr>
          <p:cNvPr id="3" name="TextBox 2"/>
          <p:cNvSpPr txBox="1"/>
          <p:nvPr/>
        </p:nvSpPr>
        <p:spPr>
          <a:xfrm>
            <a:off x="6248400" y="3276600"/>
            <a:ext cx="2743200" cy="1200329"/>
          </a:xfrm>
          <a:prstGeom prst="rect">
            <a:avLst/>
          </a:prstGeom>
          <a:noFill/>
        </p:spPr>
        <p:txBody>
          <a:bodyPr wrap="square" rtlCol="0">
            <a:spAutoFit/>
          </a:bodyPr>
          <a:lstStyle/>
          <a:p>
            <a:pPr algn="l" eaLnBrk="1" fontAlgn="auto" hangingPunct="1">
              <a:spcBef>
                <a:spcPts val="0"/>
              </a:spcBef>
              <a:spcAft>
                <a:spcPts val="0"/>
              </a:spcAft>
            </a:pPr>
            <a:r>
              <a:rPr lang="en-US" sz="1800" dirty="0" smtClean="0">
                <a:solidFill>
                  <a:prstClr val="black"/>
                </a:solidFill>
                <a:latin typeface="Calibri"/>
              </a:rPr>
              <a:t>Sampling times:</a:t>
            </a:r>
          </a:p>
          <a:p>
            <a:pPr algn="l" eaLnBrk="1" fontAlgn="auto" hangingPunct="1">
              <a:spcBef>
                <a:spcPts val="0"/>
              </a:spcBef>
              <a:spcAft>
                <a:spcPts val="0"/>
              </a:spcAft>
            </a:pPr>
            <a:r>
              <a:rPr lang="en-US" sz="1800" dirty="0" smtClean="0">
                <a:solidFill>
                  <a:prstClr val="black"/>
                </a:solidFill>
                <a:latin typeface="Calibri"/>
              </a:rPr>
              <a:t>1) 9:15 am (left cloud),</a:t>
            </a:r>
          </a:p>
          <a:p>
            <a:pPr algn="l" eaLnBrk="1" fontAlgn="auto" hangingPunct="1">
              <a:spcBef>
                <a:spcPts val="0"/>
              </a:spcBef>
              <a:spcAft>
                <a:spcPts val="0"/>
              </a:spcAft>
            </a:pPr>
            <a:r>
              <a:rPr lang="en-US" sz="1800" dirty="0" smtClean="0">
                <a:solidFill>
                  <a:prstClr val="black"/>
                </a:solidFill>
                <a:latin typeface="Calibri"/>
              </a:rPr>
              <a:t>2) 10:15 am (right cloud),</a:t>
            </a:r>
          </a:p>
          <a:p>
            <a:pPr algn="l" eaLnBrk="1" fontAlgn="auto" hangingPunct="1">
              <a:spcBef>
                <a:spcPts val="0"/>
              </a:spcBef>
              <a:spcAft>
                <a:spcPts val="0"/>
              </a:spcAft>
            </a:pPr>
            <a:r>
              <a:rPr lang="en-US" sz="1800" dirty="0" smtClean="0">
                <a:solidFill>
                  <a:prstClr val="black"/>
                </a:solidFill>
                <a:latin typeface="Calibri"/>
              </a:rPr>
              <a:t>Sept 29, 2010</a:t>
            </a:r>
          </a:p>
        </p:txBody>
      </p:sp>
      <p:pic>
        <p:nvPicPr>
          <p:cNvPr id="7" name="Reverse_time_Zero_40.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l="23040" t="69" r="31155" b="-69"/>
          <a:stretch/>
        </p:blipFill>
        <p:spPr>
          <a:xfrm>
            <a:off x="2209800" y="1752600"/>
            <a:ext cx="3630168" cy="4457700"/>
          </a:xfrm>
          <a:prstGeom prst="rect">
            <a:avLst/>
          </a:prstGeom>
        </p:spPr>
      </p:pic>
      <p:sp>
        <p:nvSpPr>
          <p:cNvPr id="8" name="Title 1"/>
          <p:cNvSpPr>
            <a:spLocks noGrp="1"/>
          </p:cNvSpPr>
          <p:nvPr>
            <p:ph type="title"/>
          </p:nvPr>
        </p:nvSpPr>
        <p:spPr>
          <a:xfrm>
            <a:off x="0" y="0"/>
            <a:ext cx="9144000" cy="914400"/>
          </a:xfrm>
          <a:solidFill>
            <a:schemeClr val="bg1"/>
          </a:solidFill>
        </p:spPr>
        <p:txBody>
          <a:bodyPr>
            <a:normAutofit/>
          </a:bodyPr>
          <a:lstStyle/>
          <a:p>
            <a:r>
              <a:rPr lang="en-US" sz="3600" b="1" dirty="0" smtClean="0"/>
              <a:t>Sampling on either side of a LCS</a:t>
            </a:r>
            <a:endParaRPr lang="en-US" sz="3600" b="1" dirty="0"/>
          </a:p>
        </p:txBody>
      </p:sp>
    </p:spTree>
    <p:extLst>
      <p:ext uri="{BB962C8B-B14F-4D97-AF65-F5344CB8AC3E}">
        <p14:creationId xmlns:p14="http://schemas.microsoft.com/office/powerpoint/2010/main" val="3325166808"/>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vol="80000">
                <p:cTn id="7" fill="hold" display="0">
                  <p:stCondLst>
                    <p:cond delay="indefinite"/>
                  </p:stCondLst>
                </p:cTn>
                <p:tgtEl>
                  <p:spTgt spid="7"/>
                </p:tgtEl>
              </p:cMediaNode>
            </p:vide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47800" y="5562600"/>
            <a:ext cx="6477000" cy="923330"/>
          </a:xfrm>
          <a:prstGeom prst="rect">
            <a:avLst/>
          </a:prstGeom>
          <a:noFill/>
        </p:spPr>
        <p:txBody>
          <a:bodyPr wrap="square" rtlCol="0">
            <a:spAutoFit/>
          </a:bodyPr>
          <a:lstStyle/>
          <a:p>
            <a:pPr marL="285750" indent="-285750" algn="l" eaLnBrk="1" fontAlgn="auto" hangingPunct="1">
              <a:spcBef>
                <a:spcPts val="0"/>
              </a:spcBef>
              <a:spcAft>
                <a:spcPts val="0"/>
              </a:spcAft>
              <a:buFont typeface="Arial" pitchFamily="34" charset="0"/>
              <a:buChar char="•"/>
            </a:pPr>
            <a:r>
              <a:rPr lang="en-US" sz="1800" dirty="0" smtClean="0">
                <a:solidFill>
                  <a:prstClr val="black"/>
                </a:solidFill>
                <a:latin typeface="Calibri"/>
              </a:rPr>
              <a:t>Sampling point</a:t>
            </a:r>
            <a:r>
              <a:rPr lang="en-US" sz="1800" dirty="0">
                <a:solidFill>
                  <a:prstClr val="black"/>
                </a:solidFill>
                <a:latin typeface="Calibri"/>
              </a:rPr>
              <a:t>: Virginia Tech </a:t>
            </a:r>
            <a:r>
              <a:rPr lang="en-US" sz="1800" dirty="0" smtClean="0">
                <a:solidFill>
                  <a:prstClr val="black"/>
                </a:solidFill>
                <a:latin typeface="Calibri"/>
              </a:rPr>
              <a:t>campus</a:t>
            </a:r>
            <a:endParaRPr lang="en-US" sz="1800" dirty="0">
              <a:solidFill>
                <a:prstClr val="black"/>
              </a:solidFill>
              <a:latin typeface="Calibri"/>
            </a:endParaRPr>
          </a:p>
          <a:p>
            <a:pPr marL="285750" indent="-285750" algn="l" eaLnBrk="1" fontAlgn="auto" hangingPunct="1">
              <a:spcBef>
                <a:spcPts val="0"/>
              </a:spcBef>
              <a:spcAft>
                <a:spcPts val="0"/>
              </a:spcAft>
              <a:buFont typeface="Arial" pitchFamily="34" charset="0"/>
              <a:buChar char="•"/>
            </a:pPr>
            <a:r>
              <a:rPr lang="en-US" sz="1800" dirty="0" smtClean="0">
                <a:solidFill>
                  <a:prstClr val="black"/>
                </a:solidFill>
                <a:latin typeface="Calibri"/>
              </a:rPr>
              <a:t>Sampling times: 8AM – 8AM, Sep 29 &amp; 30, 2010</a:t>
            </a:r>
          </a:p>
          <a:p>
            <a:pPr marL="285750" indent="-285750" algn="l" eaLnBrk="1" fontAlgn="auto" hangingPunct="1">
              <a:spcBef>
                <a:spcPts val="0"/>
              </a:spcBef>
              <a:spcAft>
                <a:spcPts val="0"/>
              </a:spcAft>
              <a:buFont typeface="Arial" pitchFamily="34" charset="0"/>
              <a:buChar char="•"/>
            </a:pPr>
            <a:r>
              <a:rPr lang="en-US" sz="1800" dirty="0" smtClean="0">
                <a:solidFill>
                  <a:prstClr val="black"/>
                </a:solidFill>
                <a:latin typeface="Calibri"/>
              </a:rPr>
              <a:t>Integration time: - 24 h.</a:t>
            </a:r>
          </a:p>
        </p:txBody>
      </p:sp>
      <p:sp>
        <p:nvSpPr>
          <p:cNvPr id="7" name="TextBox 6"/>
          <p:cNvSpPr txBox="1"/>
          <p:nvPr/>
        </p:nvSpPr>
        <p:spPr>
          <a:xfrm>
            <a:off x="2667000" y="914400"/>
            <a:ext cx="4191000" cy="307777"/>
          </a:xfrm>
          <a:prstGeom prst="rect">
            <a:avLst/>
          </a:prstGeom>
          <a:solidFill>
            <a:schemeClr val="bg1"/>
          </a:solidFill>
        </p:spPr>
        <p:txBody>
          <a:bodyPr wrap="square" rtlCol="0">
            <a:spAutoFit/>
          </a:bodyPr>
          <a:lstStyle/>
          <a:p>
            <a:pPr eaLnBrk="1" fontAlgn="auto" hangingPunct="1">
              <a:spcBef>
                <a:spcPts val="0"/>
              </a:spcBef>
              <a:spcAft>
                <a:spcPts val="0"/>
              </a:spcAft>
            </a:pPr>
            <a:r>
              <a:rPr lang="en-US" sz="1400" dirty="0" smtClean="0">
                <a:solidFill>
                  <a:prstClr val="black"/>
                </a:solidFill>
                <a:latin typeface="Calibri"/>
              </a:rPr>
              <a:t>Backward trajectory of particles, time delay = 1h</a:t>
            </a:r>
            <a:endParaRPr lang="en-US" sz="1400" dirty="0">
              <a:solidFill>
                <a:prstClr val="black"/>
              </a:solidFill>
              <a:latin typeface="Calibri"/>
            </a:endParaRPr>
          </a:p>
        </p:txBody>
      </p:sp>
      <p:sp>
        <p:nvSpPr>
          <p:cNvPr id="10" name="Title 1"/>
          <p:cNvSpPr txBox="1">
            <a:spLocks/>
          </p:cNvSpPr>
          <p:nvPr/>
        </p:nvSpPr>
        <p:spPr>
          <a:xfrm>
            <a:off x="0" y="-152400"/>
            <a:ext cx="9144000" cy="914400"/>
          </a:xfrm>
          <a:prstGeom prst="rect">
            <a:avLst/>
          </a:prstGeom>
          <a:solidFill>
            <a:schemeClr val="bg1"/>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b="1" dirty="0" smtClean="0"/>
              <a:t>Sampling biological agents at a fixed location</a:t>
            </a:r>
            <a:endParaRPr lang="en-US" sz="3600" b="1" dirty="0"/>
          </a:p>
        </p:txBody>
      </p:sp>
      <p:pic>
        <p:nvPicPr>
          <p:cNvPr id="6" name="My Movie.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l="13766" r="13837"/>
          <a:stretch/>
        </p:blipFill>
        <p:spPr>
          <a:xfrm>
            <a:off x="457200" y="1295400"/>
            <a:ext cx="5276088" cy="4098726"/>
          </a:xfrm>
          <a:prstGeom prst="rect">
            <a:avLst/>
          </a:prstGeom>
        </p:spPr>
      </p:pic>
      <p:sp>
        <p:nvSpPr>
          <p:cNvPr id="8" name="Rectangle 7"/>
          <p:cNvSpPr/>
          <p:nvPr/>
        </p:nvSpPr>
        <p:spPr>
          <a:xfrm>
            <a:off x="5486400" y="2057400"/>
            <a:ext cx="2971800" cy="369332"/>
          </a:xfrm>
          <a:prstGeom prst="rect">
            <a:avLst/>
          </a:prstGeom>
          <a:solidFill>
            <a:schemeClr val="bg1"/>
          </a:solidFill>
        </p:spPr>
        <p:txBody>
          <a:bodyPr wrap="square">
            <a:spAutoFit/>
          </a:bodyPr>
          <a:lstStyle/>
          <a:p>
            <a:pPr lvl="0">
              <a:defRPr/>
            </a:pPr>
            <a:r>
              <a:rPr lang="en-US" sz="1800" b="1" kern="0" dirty="0" err="1" smtClean="0">
                <a:solidFill>
                  <a:srgbClr val="FF0000"/>
                </a:solidFill>
                <a:latin typeface="Calibri"/>
                <a:ea typeface="ＭＳ Ｐゴシック" charset="-128"/>
                <a:cs typeface="ＭＳ Ｐゴシック" charset="-128"/>
              </a:rPr>
              <a:t>Sourceline</a:t>
            </a:r>
            <a:r>
              <a:rPr lang="en-US" sz="1800" b="1" kern="0" dirty="0" smtClean="0">
                <a:solidFill>
                  <a:srgbClr val="FF0000"/>
                </a:solidFill>
                <a:latin typeface="Calibri"/>
                <a:ea typeface="ＭＳ Ｐゴシック" charset="-128"/>
                <a:cs typeface="ＭＳ Ｐゴシック" charset="-128"/>
              </a:rPr>
              <a:t> of sampled points</a:t>
            </a:r>
            <a:endParaRPr lang="en-US" sz="1800" b="1" kern="0" dirty="0">
              <a:solidFill>
                <a:srgbClr val="FF0000"/>
              </a:solidFill>
              <a:latin typeface="Calibri"/>
              <a:ea typeface="ＭＳ Ｐゴシック" charset="-128"/>
              <a:cs typeface="ＭＳ Ｐゴシック" charset="-128"/>
            </a:endParaRPr>
          </a:p>
        </p:txBody>
      </p:sp>
      <p:sp>
        <p:nvSpPr>
          <p:cNvPr id="9" name="Rectangle 8"/>
          <p:cNvSpPr/>
          <p:nvPr/>
        </p:nvSpPr>
        <p:spPr>
          <a:xfrm>
            <a:off x="5638800" y="3200400"/>
            <a:ext cx="2209800" cy="646331"/>
          </a:xfrm>
          <a:prstGeom prst="rect">
            <a:avLst/>
          </a:prstGeom>
          <a:solidFill>
            <a:schemeClr val="bg1"/>
          </a:solidFill>
        </p:spPr>
        <p:txBody>
          <a:bodyPr wrap="square">
            <a:spAutoFit/>
          </a:bodyPr>
          <a:lstStyle/>
          <a:p>
            <a:pPr lvl="0">
              <a:defRPr/>
            </a:pPr>
            <a:r>
              <a:rPr lang="en-US" sz="1800" b="1" kern="0" dirty="0" smtClean="0">
                <a:solidFill>
                  <a:schemeClr val="accent1">
                    <a:lumMod val="25000"/>
                  </a:schemeClr>
                </a:solidFill>
                <a:latin typeface="Calibri"/>
                <a:ea typeface="ＭＳ Ｐゴシック" charset="-128"/>
                <a:cs typeface="ＭＳ Ｐゴシック" charset="-128"/>
              </a:rPr>
              <a:t>Strain along this curve related to FTLE</a:t>
            </a:r>
            <a:endParaRPr lang="en-US" sz="1800" b="1" kern="0" dirty="0">
              <a:solidFill>
                <a:schemeClr val="accent1">
                  <a:lumMod val="25000"/>
                </a:schemeClr>
              </a:solidFill>
              <a:latin typeface="Calibri"/>
              <a:ea typeface="ＭＳ Ｐゴシック" charset="-128"/>
              <a:cs typeface="ＭＳ Ｐゴシック" charset="-128"/>
            </a:endParaRPr>
          </a:p>
        </p:txBody>
      </p:sp>
      <p:sp>
        <p:nvSpPr>
          <p:cNvPr id="11" name="Rectangle 10"/>
          <p:cNvSpPr/>
          <p:nvPr/>
        </p:nvSpPr>
        <p:spPr>
          <a:xfrm>
            <a:off x="5486400" y="2438400"/>
            <a:ext cx="3429000" cy="646331"/>
          </a:xfrm>
          <a:prstGeom prst="rect">
            <a:avLst/>
          </a:prstGeom>
          <a:solidFill>
            <a:schemeClr val="bg1"/>
          </a:solidFill>
        </p:spPr>
        <p:txBody>
          <a:bodyPr wrap="square">
            <a:spAutoFit/>
          </a:bodyPr>
          <a:lstStyle/>
          <a:p>
            <a:pPr lvl="0" algn="l">
              <a:defRPr/>
            </a:pPr>
            <a:r>
              <a:rPr lang="en-US" sz="1800" b="1" kern="0" dirty="0">
                <a:solidFill>
                  <a:schemeClr val="accent1">
                    <a:lumMod val="25000"/>
                  </a:schemeClr>
                </a:solidFill>
                <a:latin typeface="Calibri"/>
                <a:ea typeface="ＭＳ Ｐゴシック" charset="-128"/>
                <a:cs typeface="ＭＳ Ｐゴシック" charset="-128"/>
              </a:rPr>
              <a:t>m</a:t>
            </a:r>
            <a:r>
              <a:rPr lang="en-US" sz="1800" b="1" kern="0" dirty="0" smtClean="0">
                <a:solidFill>
                  <a:schemeClr val="accent1">
                    <a:lumMod val="25000"/>
                  </a:schemeClr>
                </a:solidFill>
                <a:latin typeface="Calibri"/>
                <a:ea typeface="ＭＳ Ｐゴシック" charset="-128"/>
                <a:cs typeface="ＭＳ Ｐゴシック" charset="-128"/>
              </a:rPr>
              <a:t>ade of initial points from</a:t>
            </a:r>
          </a:p>
          <a:p>
            <a:pPr lvl="0" algn="l">
              <a:defRPr/>
            </a:pPr>
            <a:r>
              <a:rPr lang="en-US" sz="1800" b="1" kern="0" dirty="0">
                <a:solidFill>
                  <a:schemeClr val="accent1"/>
                </a:solidFill>
                <a:latin typeface="Calibri"/>
                <a:ea typeface="ＭＳ Ｐゴシック" charset="-128"/>
                <a:cs typeface="ＭＳ Ｐゴシック" charset="-128"/>
              </a:rPr>
              <a:t>s</a:t>
            </a:r>
            <a:r>
              <a:rPr lang="en-US" sz="1800" b="1" kern="0" dirty="0" smtClean="0">
                <a:solidFill>
                  <a:schemeClr val="accent1"/>
                </a:solidFill>
                <a:latin typeface="Calibri"/>
                <a:ea typeface="ＭＳ Ｐゴシック" charset="-128"/>
                <a:cs typeface="ＭＳ Ｐゴシック" charset="-128"/>
              </a:rPr>
              <a:t>equentially sampled </a:t>
            </a:r>
            <a:r>
              <a:rPr lang="en-US" sz="1800" b="1" kern="0" dirty="0" err="1" smtClean="0">
                <a:solidFill>
                  <a:schemeClr val="accent1"/>
                </a:solidFill>
                <a:latin typeface="Calibri"/>
                <a:ea typeface="ＭＳ Ｐゴシック" charset="-128"/>
                <a:cs typeface="ＭＳ Ｐゴシック" charset="-128"/>
              </a:rPr>
              <a:t>pathlines</a:t>
            </a:r>
            <a:endParaRPr lang="en-US" sz="1800" b="1" kern="0" dirty="0">
              <a:solidFill>
                <a:schemeClr val="accent1"/>
              </a:solidFill>
              <a:latin typeface="Calibri"/>
              <a:ea typeface="ＭＳ Ｐゴシック" charset="-128"/>
              <a:cs typeface="ＭＳ Ｐゴシック" charset="-128"/>
            </a:endParaRPr>
          </a:p>
        </p:txBody>
      </p:sp>
    </p:spTree>
    <p:extLst>
      <p:ext uri="{BB962C8B-B14F-4D97-AF65-F5344CB8AC3E}">
        <p14:creationId xmlns:p14="http://schemas.microsoft.com/office/powerpoint/2010/main" val="3448774469"/>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0" y="-152400"/>
            <a:ext cx="9144000" cy="914400"/>
          </a:xfrm>
          <a:prstGeom prst="rect">
            <a:avLst/>
          </a:prstGeom>
          <a:solidFill>
            <a:schemeClr val="bg1"/>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t>Sequential release (or capture) from a fixed location</a:t>
            </a:r>
            <a:endParaRPr lang="en-US" sz="3200" b="1" dirty="0"/>
          </a:p>
        </p:txBody>
      </p:sp>
      <p:pic>
        <p:nvPicPr>
          <p:cNvPr id="9" name="Picture 8" descr="schematic_drawing_theorem_mod.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914400"/>
            <a:ext cx="7264400" cy="4279900"/>
          </a:xfrm>
          <a:prstGeom prst="rect">
            <a:avLst/>
          </a:prstGeom>
        </p:spPr>
      </p:pic>
    </p:spTree>
    <p:extLst>
      <p:ext uri="{BB962C8B-B14F-4D97-AF65-F5344CB8AC3E}">
        <p14:creationId xmlns:p14="http://schemas.microsoft.com/office/powerpoint/2010/main" val="102671660"/>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0" y="-152400"/>
            <a:ext cx="9144000" cy="914400"/>
          </a:xfrm>
          <a:prstGeom prst="rect">
            <a:avLst/>
          </a:prstGeom>
          <a:solidFill>
            <a:schemeClr val="bg1"/>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t>Sequential release (or capture) from a fixed location</a:t>
            </a:r>
            <a:endParaRPr lang="en-US" sz="3200" b="1" dirty="0"/>
          </a:p>
        </p:txBody>
      </p:sp>
      <p:pic>
        <p:nvPicPr>
          <p:cNvPr id="6" name="Picture 5" descr="Screen Shot 2014-01-28 at 9.01.17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0200" y="5257800"/>
            <a:ext cx="6324600" cy="936978"/>
          </a:xfrm>
          <a:prstGeom prst="rect">
            <a:avLst/>
          </a:prstGeom>
        </p:spPr>
      </p:pic>
      <p:pic>
        <p:nvPicPr>
          <p:cNvPr id="9" name="Picture 8" descr="schematic_drawing_theorem_mod.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914400"/>
            <a:ext cx="7264400" cy="4279900"/>
          </a:xfrm>
          <a:prstGeom prst="rect">
            <a:avLst/>
          </a:prstGeom>
        </p:spPr>
      </p:pic>
    </p:spTree>
    <p:extLst>
      <p:ext uri="{BB962C8B-B14F-4D97-AF65-F5344CB8AC3E}">
        <p14:creationId xmlns:p14="http://schemas.microsoft.com/office/powerpoint/2010/main" val="3290590790"/>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71800" y="4511911"/>
            <a:ext cx="3048000" cy="2253778"/>
          </a:xfrm>
          <a:prstGeom prst="rect">
            <a:avLst/>
          </a:prstGeom>
        </p:spPr>
      </p:pic>
      <p:pic>
        <p:nvPicPr>
          <p:cNvPr id="4" name="Bckwrd_FTLE_Deter_SliceNum_001_To_096_SimNum_001.wmv">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rotWithShape="1">
          <a:blip r:embed="rId5"/>
          <a:srcRect l="24585" t="2912" r="26480" b="4855"/>
          <a:stretch/>
        </p:blipFill>
        <p:spPr>
          <a:xfrm>
            <a:off x="0" y="838200"/>
            <a:ext cx="3200400" cy="3393410"/>
          </a:xfrm>
        </p:spPr>
      </p:pic>
      <p:cxnSp>
        <p:nvCxnSpPr>
          <p:cNvPr id="7" name="Straight Connector 6"/>
          <p:cNvCxnSpPr/>
          <p:nvPr/>
        </p:nvCxnSpPr>
        <p:spPr>
          <a:xfrm>
            <a:off x="1346403" y="1851992"/>
            <a:ext cx="3149397" cy="1958008"/>
          </a:xfrm>
          <a:prstGeom prst="line">
            <a:avLst/>
          </a:prstGeom>
          <a:ln>
            <a:solidFill>
              <a:srgbClr val="FF0000"/>
            </a:solidFill>
          </a:ln>
          <a:effectLst/>
        </p:spPr>
        <p:style>
          <a:lnRef idx="2">
            <a:schemeClr val="dk1"/>
          </a:lnRef>
          <a:fillRef idx="0">
            <a:schemeClr val="dk1"/>
          </a:fillRef>
          <a:effectRef idx="1">
            <a:schemeClr val="dk1"/>
          </a:effectRef>
          <a:fontRef idx="minor">
            <a:schemeClr val="tx1"/>
          </a:fontRef>
        </p:style>
      </p:cxnSp>
      <p:cxnSp>
        <p:nvCxnSpPr>
          <p:cNvPr id="9" name="Straight Connector 8"/>
          <p:cNvCxnSpPr/>
          <p:nvPr/>
        </p:nvCxnSpPr>
        <p:spPr>
          <a:xfrm flipV="1">
            <a:off x="1348068" y="914400"/>
            <a:ext cx="3147732" cy="863048"/>
          </a:xfrm>
          <a:prstGeom prst="line">
            <a:avLst/>
          </a:prstGeom>
          <a:ln>
            <a:solidFill>
              <a:srgbClr val="FF0000"/>
            </a:solidFill>
          </a:ln>
          <a:effectLst/>
        </p:spPr>
        <p:style>
          <a:lnRef idx="2">
            <a:schemeClr val="dk1"/>
          </a:lnRef>
          <a:fillRef idx="0">
            <a:schemeClr val="dk1"/>
          </a:fillRef>
          <a:effectRef idx="1">
            <a:schemeClr val="dk1"/>
          </a:effectRef>
          <a:fontRef idx="minor">
            <a:schemeClr val="tx1"/>
          </a:fontRef>
        </p:style>
      </p:cxnSp>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00800" y="4654677"/>
            <a:ext cx="2761488" cy="2071116"/>
          </a:xfrm>
          <a:prstGeom prst="rect">
            <a:avLst/>
          </a:prstGeom>
        </p:spPr>
      </p:pic>
      <p:sp>
        <p:nvSpPr>
          <p:cNvPr id="30" name="TextBox 29"/>
          <p:cNvSpPr txBox="1"/>
          <p:nvPr/>
        </p:nvSpPr>
        <p:spPr>
          <a:xfrm>
            <a:off x="6594766" y="4179213"/>
            <a:ext cx="2355268" cy="461665"/>
          </a:xfrm>
          <a:prstGeom prst="rect">
            <a:avLst/>
          </a:prstGeom>
          <a:solidFill>
            <a:schemeClr val="bg1"/>
          </a:solidFill>
        </p:spPr>
        <p:txBody>
          <a:bodyPr wrap="square" rtlCol="0">
            <a:spAutoFit/>
          </a:bodyPr>
          <a:lstStyle/>
          <a:p>
            <a:pPr eaLnBrk="1" fontAlgn="auto" hangingPunct="1">
              <a:spcBef>
                <a:spcPts val="0"/>
              </a:spcBef>
              <a:spcAft>
                <a:spcPts val="0"/>
              </a:spcAft>
            </a:pPr>
            <a:r>
              <a:rPr lang="en-US" sz="1200" dirty="0" smtClean="0">
                <a:solidFill>
                  <a:prstClr val="black"/>
                </a:solidFill>
                <a:latin typeface="Calibri"/>
              </a:rPr>
              <a:t>Distance between the initial position of the sampled particles </a:t>
            </a:r>
            <a:endParaRPr lang="en-US" sz="1200" dirty="0">
              <a:solidFill>
                <a:prstClr val="black"/>
              </a:solidFill>
              <a:latin typeface="Calibri"/>
            </a:endParaRPr>
          </a:p>
        </p:txBody>
      </p:sp>
      <p:pic>
        <p:nvPicPr>
          <p:cNvPr id="47" name="Picture 4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95800" y="914400"/>
            <a:ext cx="3901440" cy="2926080"/>
          </a:xfrm>
          <a:prstGeom prst="rect">
            <a:avLst/>
          </a:prstGeom>
          <a:ln>
            <a:noFill/>
          </a:ln>
          <a:effectLst>
            <a:glow rad="50800">
              <a:srgbClr val="FF6600">
                <a:alpha val="75000"/>
              </a:srgbClr>
            </a:glow>
            <a:softEdge rad="25400"/>
          </a:effectLst>
        </p:spPr>
      </p:pic>
      <p:sp>
        <p:nvSpPr>
          <p:cNvPr id="43" name="Right Arrow 42"/>
          <p:cNvSpPr/>
          <p:nvPr/>
        </p:nvSpPr>
        <p:spPr>
          <a:xfrm>
            <a:off x="5715000" y="5486400"/>
            <a:ext cx="584208" cy="183823"/>
          </a:xfrm>
          <a:prstGeom prst="rightArrow">
            <a:avLst/>
          </a:prstGeom>
          <a:solidFill>
            <a:srgbClr val="FF0000"/>
          </a:solidFill>
          <a:ln>
            <a:solidFill>
              <a:srgbClr val="FF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eaLnBrk="1" fontAlgn="auto" hangingPunct="1">
              <a:spcBef>
                <a:spcPts val="0"/>
              </a:spcBef>
              <a:spcAft>
                <a:spcPts val="0"/>
              </a:spcAft>
            </a:pPr>
            <a:endParaRPr lang="en-US" sz="1800">
              <a:solidFill>
                <a:prstClr val="white"/>
              </a:solidFill>
              <a:latin typeface="Calibri"/>
            </a:endParaRPr>
          </a:p>
        </p:txBody>
      </p:sp>
      <p:sp>
        <p:nvSpPr>
          <p:cNvPr id="18" name="Rectangle 17"/>
          <p:cNvSpPr/>
          <p:nvPr/>
        </p:nvSpPr>
        <p:spPr>
          <a:xfrm>
            <a:off x="3416904" y="3986591"/>
            <a:ext cx="2209800" cy="646331"/>
          </a:xfrm>
          <a:prstGeom prst="rect">
            <a:avLst/>
          </a:prstGeom>
          <a:solidFill>
            <a:schemeClr val="bg1"/>
          </a:solidFill>
        </p:spPr>
        <p:txBody>
          <a:bodyPr wrap="square">
            <a:spAutoFit/>
          </a:bodyPr>
          <a:lstStyle/>
          <a:p>
            <a:pPr lvl="0">
              <a:defRPr/>
            </a:pPr>
            <a:r>
              <a:rPr lang="en-US" sz="1800" b="1" kern="0" dirty="0" err="1" smtClean="0">
                <a:solidFill>
                  <a:schemeClr val="accent1">
                    <a:lumMod val="25000"/>
                  </a:schemeClr>
                </a:solidFill>
                <a:latin typeface="Calibri"/>
                <a:ea typeface="ＭＳ Ｐゴシック" charset="-128"/>
                <a:cs typeface="ＭＳ Ｐゴシック" charset="-128"/>
              </a:rPr>
              <a:t>Sourceline</a:t>
            </a:r>
            <a:r>
              <a:rPr lang="en-US" sz="1800" b="1" kern="0" dirty="0" smtClean="0">
                <a:solidFill>
                  <a:schemeClr val="accent1">
                    <a:lumMod val="25000"/>
                  </a:schemeClr>
                </a:solidFill>
                <a:latin typeface="Calibri"/>
                <a:ea typeface="ＭＳ Ｐゴシック" charset="-128"/>
                <a:cs typeface="ＭＳ Ｐゴシック" charset="-128"/>
              </a:rPr>
              <a:t> of sampled points</a:t>
            </a:r>
            <a:endParaRPr lang="en-US" sz="1800" b="1" kern="0" dirty="0">
              <a:solidFill>
                <a:schemeClr val="accent1">
                  <a:lumMod val="25000"/>
                </a:schemeClr>
              </a:solidFill>
              <a:latin typeface="Calibri"/>
              <a:ea typeface="ＭＳ Ｐゴシック" charset="-128"/>
              <a:cs typeface="ＭＳ Ｐゴシック" charset="-128"/>
            </a:endParaRPr>
          </a:p>
        </p:txBody>
      </p:sp>
      <p:sp>
        <p:nvSpPr>
          <p:cNvPr id="21" name="Rectangle 20"/>
          <p:cNvSpPr/>
          <p:nvPr/>
        </p:nvSpPr>
        <p:spPr>
          <a:xfrm>
            <a:off x="228600" y="4267200"/>
            <a:ext cx="2667000" cy="369332"/>
          </a:xfrm>
          <a:prstGeom prst="rect">
            <a:avLst/>
          </a:prstGeom>
          <a:solidFill>
            <a:schemeClr val="bg1"/>
          </a:solidFill>
        </p:spPr>
        <p:txBody>
          <a:bodyPr wrap="square">
            <a:spAutoFit/>
          </a:bodyPr>
          <a:lstStyle/>
          <a:p>
            <a:pPr lvl="0">
              <a:defRPr/>
            </a:pPr>
            <a:r>
              <a:rPr lang="en-US" sz="1800" b="1" kern="0" dirty="0" smtClean="0">
                <a:solidFill>
                  <a:schemeClr val="accent1">
                    <a:lumMod val="25000"/>
                  </a:schemeClr>
                </a:solidFill>
                <a:latin typeface="Calibri"/>
                <a:ea typeface="ＭＳ Ｐゴシック" charset="-128"/>
                <a:cs typeface="ＭＳ Ｐゴシック" charset="-128"/>
              </a:rPr>
              <a:t>FTLE for T = -24 </a:t>
            </a:r>
            <a:r>
              <a:rPr lang="en-US" sz="1800" b="1" kern="0" dirty="0" err="1" smtClean="0">
                <a:solidFill>
                  <a:schemeClr val="accent1">
                    <a:lumMod val="25000"/>
                  </a:schemeClr>
                </a:solidFill>
                <a:latin typeface="Calibri"/>
                <a:ea typeface="ＭＳ Ｐゴシック" charset="-128"/>
                <a:cs typeface="ＭＳ Ｐゴシック" charset="-128"/>
              </a:rPr>
              <a:t>hr</a:t>
            </a:r>
            <a:endParaRPr lang="en-US" sz="1800" b="1" kern="0" dirty="0">
              <a:solidFill>
                <a:schemeClr val="accent1">
                  <a:lumMod val="25000"/>
                </a:schemeClr>
              </a:solidFill>
              <a:latin typeface="Calibri"/>
              <a:ea typeface="ＭＳ Ｐゴシック" charset="-128"/>
              <a:cs typeface="ＭＳ Ｐゴシック" charset="-128"/>
            </a:endParaRPr>
          </a:p>
        </p:txBody>
      </p:sp>
      <p:sp>
        <p:nvSpPr>
          <p:cNvPr id="22" name="Rectangle 21"/>
          <p:cNvSpPr/>
          <p:nvPr/>
        </p:nvSpPr>
        <p:spPr>
          <a:xfrm>
            <a:off x="6301343" y="3962400"/>
            <a:ext cx="2819400" cy="646331"/>
          </a:xfrm>
          <a:prstGeom prst="rect">
            <a:avLst/>
          </a:prstGeom>
          <a:solidFill>
            <a:schemeClr val="bg1"/>
          </a:solidFill>
        </p:spPr>
        <p:txBody>
          <a:bodyPr wrap="square">
            <a:spAutoFit/>
          </a:bodyPr>
          <a:lstStyle/>
          <a:p>
            <a:pPr lvl="0">
              <a:defRPr/>
            </a:pPr>
            <a:r>
              <a:rPr lang="en-US" sz="1800" b="1" kern="0" dirty="0" smtClean="0">
                <a:solidFill>
                  <a:schemeClr val="accent1">
                    <a:lumMod val="25000"/>
                  </a:schemeClr>
                </a:solidFill>
                <a:latin typeface="Calibri"/>
                <a:ea typeface="ＭＳ Ｐゴシック" charset="-128"/>
                <a:cs typeface="ＭＳ Ｐゴシック" charset="-128"/>
              </a:rPr>
              <a:t>Distance between adjacent points along </a:t>
            </a:r>
            <a:r>
              <a:rPr lang="en-US" sz="1800" b="1" kern="0" dirty="0" err="1" smtClean="0">
                <a:solidFill>
                  <a:schemeClr val="accent1">
                    <a:lumMod val="25000"/>
                  </a:schemeClr>
                </a:solidFill>
                <a:latin typeface="Calibri"/>
                <a:ea typeface="ＭＳ Ｐゴシック" charset="-128"/>
                <a:cs typeface="ＭＳ Ｐゴシック" charset="-128"/>
              </a:rPr>
              <a:t>sourceline</a:t>
            </a:r>
            <a:endParaRPr lang="en-US" sz="1800" b="1" kern="0" dirty="0">
              <a:solidFill>
                <a:schemeClr val="accent1">
                  <a:lumMod val="25000"/>
                </a:schemeClr>
              </a:solidFill>
              <a:latin typeface="Calibri"/>
              <a:ea typeface="ＭＳ Ｐゴシック" charset="-128"/>
              <a:cs typeface="ＭＳ Ｐゴシック" charset="-128"/>
            </a:endParaRPr>
          </a:p>
        </p:txBody>
      </p:sp>
      <p:sp>
        <p:nvSpPr>
          <p:cNvPr id="15" name="Rectangle 14"/>
          <p:cNvSpPr/>
          <p:nvPr/>
        </p:nvSpPr>
        <p:spPr>
          <a:xfrm>
            <a:off x="5791200" y="1219200"/>
            <a:ext cx="2133600" cy="646331"/>
          </a:xfrm>
          <a:prstGeom prst="rect">
            <a:avLst/>
          </a:prstGeom>
          <a:solidFill>
            <a:schemeClr val="bg1"/>
          </a:solidFill>
        </p:spPr>
        <p:txBody>
          <a:bodyPr wrap="square">
            <a:spAutoFit/>
          </a:bodyPr>
          <a:lstStyle/>
          <a:p>
            <a:pPr lvl="0">
              <a:defRPr/>
            </a:pPr>
            <a:r>
              <a:rPr lang="en-US" sz="1800" b="1" kern="0" dirty="0" smtClean="0">
                <a:solidFill>
                  <a:schemeClr val="accent1">
                    <a:lumMod val="25000"/>
                  </a:schemeClr>
                </a:solidFill>
                <a:latin typeface="Calibri"/>
                <a:ea typeface="ＭＳ Ｐゴシック" charset="-128"/>
                <a:cs typeface="ＭＳ Ｐゴシック" charset="-128"/>
              </a:rPr>
              <a:t>FTLE time series at</a:t>
            </a:r>
          </a:p>
          <a:p>
            <a:pPr lvl="0">
              <a:defRPr/>
            </a:pPr>
            <a:r>
              <a:rPr lang="en-US" sz="1800" b="1" kern="0" dirty="0">
                <a:solidFill>
                  <a:schemeClr val="accent1">
                    <a:lumMod val="25000"/>
                  </a:schemeClr>
                </a:solidFill>
                <a:latin typeface="Calibri"/>
                <a:ea typeface="ＭＳ Ｐゴシック" charset="-128"/>
                <a:cs typeface="ＭＳ Ｐゴシック" charset="-128"/>
              </a:rPr>
              <a:t>o</a:t>
            </a:r>
            <a:r>
              <a:rPr lang="en-US" sz="1800" b="1" kern="0" dirty="0" smtClean="0">
                <a:solidFill>
                  <a:schemeClr val="accent1">
                    <a:lumMod val="25000"/>
                  </a:schemeClr>
                </a:solidFill>
                <a:latin typeface="Calibri"/>
                <a:ea typeface="ＭＳ Ｐゴシック" charset="-128"/>
                <a:cs typeface="ＭＳ Ｐゴシック" charset="-128"/>
              </a:rPr>
              <a:t>ne fixed location</a:t>
            </a:r>
            <a:endParaRPr lang="en-US" sz="1800" b="1" kern="0" dirty="0">
              <a:solidFill>
                <a:schemeClr val="accent1">
                  <a:lumMod val="25000"/>
                </a:schemeClr>
              </a:solidFill>
              <a:latin typeface="Calibri"/>
              <a:ea typeface="ＭＳ Ｐゴシック" charset="-128"/>
              <a:cs typeface="ＭＳ Ｐゴシック" charset="-128"/>
            </a:endParaRPr>
          </a:p>
        </p:txBody>
      </p:sp>
      <p:sp>
        <p:nvSpPr>
          <p:cNvPr id="19" name="Title 1"/>
          <p:cNvSpPr txBox="1">
            <a:spLocks/>
          </p:cNvSpPr>
          <p:nvPr/>
        </p:nvSpPr>
        <p:spPr>
          <a:xfrm>
            <a:off x="0" y="-152400"/>
            <a:ext cx="9144000" cy="914400"/>
          </a:xfrm>
          <a:prstGeom prst="rect">
            <a:avLst/>
          </a:prstGeom>
          <a:solidFill>
            <a:schemeClr val="bg1"/>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t>Sequential release (or capture) from a fixed location</a:t>
            </a:r>
            <a:endParaRPr lang="en-US" sz="3200" b="1" dirty="0"/>
          </a:p>
        </p:txBody>
      </p:sp>
    </p:spTree>
    <p:extLst>
      <p:ext uri="{BB962C8B-B14F-4D97-AF65-F5344CB8AC3E}">
        <p14:creationId xmlns:p14="http://schemas.microsoft.com/office/powerpoint/2010/main" val="192197587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62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a:solidFill>
            <a:schemeClr val="bg1"/>
          </a:solidFill>
        </p:spPr>
        <p:txBody>
          <a:bodyPr>
            <a:normAutofit/>
          </a:bodyPr>
          <a:lstStyle/>
          <a:p>
            <a:r>
              <a:rPr lang="en-US" sz="3600" b="1" dirty="0" smtClean="0"/>
              <a:t>Forecasting atmospheric LCS</a:t>
            </a:r>
            <a:endParaRPr lang="en-US" sz="3600" b="1"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 y="1752600"/>
            <a:ext cx="9144000" cy="4524866"/>
          </a:xfrm>
          <a:prstGeom prst="rect">
            <a:avLst/>
          </a:prstGeom>
        </p:spPr>
      </p:pic>
      <p:sp>
        <p:nvSpPr>
          <p:cNvPr id="8" name="Title 1"/>
          <p:cNvSpPr txBox="1">
            <a:spLocks/>
          </p:cNvSpPr>
          <p:nvPr/>
        </p:nvSpPr>
        <p:spPr bwMode="auto">
          <a:xfrm>
            <a:off x="1371600" y="914400"/>
            <a:ext cx="6553200" cy="609600"/>
          </a:xfrm>
          <a:prstGeom prst="rect">
            <a:avLst/>
          </a:prstGeom>
          <a:noFill/>
          <a:ln w="9525">
            <a:noFill/>
            <a:miter lim="800000"/>
            <a:headEnd/>
            <a:tailEnd/>
          </a:ln>
        </p:spPr>
        <p:txBody>
          <a:bodyPr vert="horz" wrap="square" lIns="91173" tIns="45588" rIns="91173" bIns="45588" numCol="1" anchor="ctr" anchorCtr="0" compatLnSpc="1">
            <a:prstTxWarp prst="textNoShape">
              <a:avLst/>
            </a:prstTxWarp>
          </a:bodyPr>
          <a:lstStyle/>
          <a:p>
            <a:pPr lvl="0" algn="l">
              <a:defRPr/>
            </a:pPr>
            <a:r>
              <a:rPr lang="en-US" b="1" kern="0" dirty="0" smtClean="0">
                <a:solidFill>
                  <a:schemeClr val="accent1">
                    <a:lumMod val="25000"/>
                  </a:schemeClr>
                </a:solidFill>
                <a:latin typeface="Calibri"/>
                <a:ea typeface="ＭＳ Ｐゴシック" charset="-128"/>
                <a:cs typeface="ＭＳ Ｐゴシック" charset="-128"/>
              </a:rPr>
              <a:t>Wind field errors are not small or localized in time</a:t>
            </a:r>
            <a:endParaRPr lang="en-US" b="1" kern="0" dirty="0">
              <a:solidFill>
                <a:schemeClr val="accent1">
                  <a:lumMod val="25000"/>
                </a:schemeClr>
              </a:solidFill>
              <a:latin typeface="Calibri"/>
              <a:ea typeface="ＭＳ Ｐゴシック" charset="-128"/>
              <a:cs typeface="ＭＳ Ｐゴシック" charset="-128"/>
            </a:endParaRPr>
          </a:p>
        </p:txBody>
      </p:sp>
      <p:sp>
        <p:nvSpPr>
          <p:cNvPr id="10" name="Rectangle 9"/>
          <p:cNvSpPr/>
          <p:nvPr/>
        </p:nvSpPr>
        <p:spPr>
          <a:xfrm>
            <a:off x="3657600" y="6400800"/>
            <a:ext cx="5105400" cy="338298"/>
          </a:xfrm>
          <a:prstGeom prst="rect">
            <a:avLst/>
          </a:prstGeom>
        </p:spPr>
        <p:txBody>
          <a:bodyPr wrap="square" lIns="91184" tIns="45593" rIns="91184" bIns="45593">
            <a:spAutoFit/>
          </a:bodyPr>
          <a:lstStyle/>
          <a:p>
            <a:pPr algn="l"/>
            <a:r>
              <a:rPr lang="en-US" sz="1600" dirty="0" err="1" smtClean="0">
                <a:solidFill>
                  <a:srgbClr val="19002F"/>
                </a:solidFill>
                <a:latin typeface="Helvetica" charset="0"/>
              </a:rPr>
              <a:t>BozorgMagham</a:t>
            </a:r>
            <a:r>
              <a:rPr lang="en-US" sz="1600" dirty="0" smtClean="0">
                <a:solidFill>
                  <a:srgbClr val="19002F"/>
                </a:solidFill>
                <a:latin typeface="Helvetica" charset="0"/>
              </a:rPr>
              <a:t>, Ross, Schmale [2013] </a:t>
            </a:r>
            <a:r>
              <a:rPr lang="en-US" sz="1600" i="1" dirty="0" err="1" smtClean="0">
                <a:solidFill>
                  <a:srgbClr val="19002F"/>
                </a:solidFill>
                <a:latin typeface="Helvetica" charset="0"/>
              </a:rPr>
              <a:t>Physica</a:t>
            </a:r>
            <a:r>
              <a:rPr lang="en-US" sz="1600" i="1" dirty="0" smtClean="0">
                <a:solidFill>
                  <a:srgbClr val="19002F"/>
                </a:solidFill>
                <a:latin typeface="Helvetica" charset="0"/>
              </a:rPr>
              <a:t> D</a:t>
            </a:r>
          </a:p>
        </p:txBody>
      </p:sp>
    </p:spTree>
    <p:extLst>
      <p:ext uri="{BB962C8B-B14F-4D97-AF65-F5344CB8AC3E}">
        <p14:creationId xmlns:p14="http://schemas.microsoft.com/office/powerpoint/2010/main" val="3423978784"/>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a:solidFill>
            <a:schemeClr val="bg1"/>
          </a:solidFill>
        </p:spPr>
        <p:txBody>
          <a:bodyPr>
            <a:normAutofit/>
          </a:bodyPr>
          <a:lstStyle/>
          <a:p>
            <a:r>
              <a:rPr lang="en-US" sz="3600" b="1" dirty="0" smtClean="0"/>
              <a:t>Forecasting atmospheric LCS</a:t>
            </a:r>
            <a:endParaRPr lang="en-US" sz="3600" b="1" dirty="0"/>
          </a:p>
        </p:txBody>
      </p:sp>
      <p:sp>
        <p:nvSpPr>
          <p:cNvPr id="6" name="Title 1"/>
          <p:cNvSpPr txBox="1">
            <a:spLocks/>
          </p:cNvSpPr>
          <p:nvPr/>
        </p:nvSpPr>
        <p:spPr bwMode="auto">
          <a:xfrm>
            <a:off x="914400" y="4800600"/>
            <a:ext cx="2514600" cy="609600"/>
          </a:xfrm>
          <a:prstGeom prst="rect">
            <a:avLst/>
          </a:prstGeom>
          <a:noFill/>
          <a:ln w="9525">
            <a:noFill/>
            <a:miter lim="800000"/>
            <a:headEnd/>
            <a:tailEnd/>
          </a:ln>
        </p:spPr>
        <p:txBody>
          <a:bodyPr vert="horz" wrap="square" lIns="91173" tIns="45588" rIns="91173" bIns="45588" numCol="1" anchor="ctr" anchorCtr="0" compatLnSpc="1">
            <a:prstTxWarp prst="textNoShape">
              <a:avLst/>
            </a:prstTxWarp>
          </a:bodyPr>
          <a:lstStyle/>
          <a:p>
            <a:pPr lvl="0" algn="l">
              <a:defRPr/>
            </a:pPr>
            <a:r>
              <a:rPr lang="en-US" b="1" kern="0" dirty="0" smtClean="0">
                <a:solidFill>
                  <a:schemeClr val="accent1">
                    <a:lumMod val="25000"/>
                  </a:schemeClr>
                </a:solidFill>
                <a:latin typeface="Calibri"/>
                <a:ea typeface="ＭＳ Ｐゴシック" charset="-128"/>
                <a:cs typeface="ＭＳ Ｐゴシック" charset="-128"/>
              </a:rPr>
              <a:t>Ensemble average</a:t>
            </a:r>
            <a:endParaRPr lang="en-US" b="1" kern="0" dirty="0">
              <a:solidFill>
                <a:schemeClr val="accent1">
                  <a:lumMod val="25000"/>
                </a:schemeClr>
              </a:solidFill>
              <a:latin typeface="Calibri"/>
              <a:ea typeface="ＭＳ Ｐゴシック" charset="-128"/>
              <a:cs typeface="ＭＳ Ｐゴシック" charset="-128"/>
            </a:endParaRPr>
          </a:p>
        </p:txBody>
      </p:sp>
      <p:sp>
        <p:nvSpPr>
          <p:cNvPr id="9" name="Title 1"/>
          <p:cNvSpPr txBox="1">
            <a:spLocks/>
          </p:cNvSpPr>
          <p:nvPr/>
        </p:nvSpPr>
        <p:spPr bwMode="auto">
          <a:xfrm>
            <a:off x="5638800" y="4800600"/>
            <a:ext cx="2819400" cy="609600"/>
          </a:xfrm>
          <a:prstGeom prst="rect">
            <a:avLst/>
          </a:prstGeom>
          <a:noFill/>
          <a:ln w="9525">
            <a:noFill/>
            <a:miter lim="800000"/>
            <a:headEnd/>
            <a:tailEnd/>
          </a:ln>
        </p:spPr>
        <p:txBody>
          <a:bodyPr vert="horz" wrap="square" lIns="91173" tIns="45588" rIns="91173" bIns="45588" numCol="1" anchor="ctr" anchorCtr="0" compatLnSpc="1">
            <a:prstTxWarp prst="textNoShape">
              <a:avLst/>
            </a:prstTxWarp>
          </a:bodyPr>
          <a:lstStyle/>
          <a:p>
            <a:pPr lvl="0" algn="l">
              <a:defRPr/>
            </a:pPr>
            <a:r>
              <a:rPr lang="en-US" b="1" kern="0" dirty="0" smtClean="0">
                <a:solidFill>
                  <a:schemeClr val="accent1">
                    <a:lumMod val="25000"/>
                  </a:schemeClr>
                </a:solidFill>
                <a:latin typeface="Calibri"/>
                <a:ea typeface="ＭＳ Ｐゴシック" charset="-128"/>
                <a:cs typeface="ＭＳ Ｐゴシック" charset="-128"/>
              </a:rPr>
              <a:t>Standard deviation</a:t>
            </a:r>
            <a:endParaRPr lang="en-US" b="1" kern="0" dirty="0">
              <a:solidFill>
                <a:schemeClr val="accent1">
                  <a:lumMod val="25000"/>
                </a:schemeClr>
              </a:solidFill>
              <a:latin typeface="Calibri"/>
              <a:ea typeface="ＭＳ Ｐゴシック" charset="-128"/>
              <a:cs typeface="ＭＳ Ｐゴシック" charset="-128"/>
            </a:endParaRPr>
          </a:p>
        </p:txBody>
      </p:sp>
      <p:pic>
        <p:nvPicPr>
          <p:cNvPr id="3" name="Picture 2" descr="Screen Shot 2013-09-25 at 6.49.06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057400"/>
            <a:ext cx="9144000" cy="2623988"/>
          </a:xfrm>
          <a:prstGeom prst="rect">
            <a:avLst/>
          </a:prstGeom>
        </p:spPr>
      </p:pic>
      <p:sp>
        <p:nvSpPr>
          <p:cNvPr id="7" name="Title 1"/>
          <p:cNvSpPr txBox="1">
            <a:spLocks/>
          </p:cNvSpPr>
          <p:nvPr/>
        </p:nvSpPr>
        <p:spPr bwMode="auto">
          <a:xfrm>
            <a:off x="1981200" y="1066800"/>
            <a:ext cx="5791200" cy="609600"/>
          </a:xfrm>
          <a:prstGeom prst="rect">
            <a:avLst/>
          </a:prstGeom>
          <a:noFill/>
          <a:ln w="9525">
            <a:noFill/>
            <a:miter lim="800000"/>
            <a:headEnd/>
            <a:tailEnd/>
          </a:ln>
        </p:spPr>
        <p:txBody>
          <a:bodyPr vert="horz" wrap="square" lIns="91173" tIns="45588" rIns="91173" bIns="45588" numCol="1" anchor="ctr" anchorCtr="0" compatLnSpc="1">
            <a:prstTxWarp prst="textNoShape">
              <a:avLst/>
            </a:prstTxWarp>
          </a:bodyPr>
          <a:lstStyle/>
          <a:p>
            <a:pPr lvl="0" algn="l">
              <a:defRPr/>
            </a:pPr>
            <a:r>
              <a:rPr lang="en-US" b="1" kern="0" dirty="0" smtClean="0">
                <a:solidFill>
                  <a:schemeClr val="accent1">
                    <a:lumMod val="25000"/>
                  </a:schemeClr>
                </a:solidFill>
                <a:latin typeface="Calibri"/>
                <a:ea typeface="ＭＳ Ｐゴシック" charset="-128"/>
                <a:cs typeface="ＭＳ Ｐゴシック" charset="-128"/>
              </a:rPr>
              <a:t>Using an ensemble forecasting approach</a:t>
            </a:r>
          </a:p>
          <a:p>
            <a:pPr lvl="0" algn="l">
              <a:defRPr/>
            </a:pPr>
            <a:r>
              <a:rPr lang="en-US" b="1" kern="0" dirty="0">
                <a:solidFill>
                  <a:schemeClr val="accent1">
                    <a:lumMod val="25000"/>
                  </a:schemeClr>
                </a:solidFill>
                <a:latin typeface="Calibri"/>
                <a:ea typeface="ＭＳ Ｐゴシック" charset="-128"/>
                <a:cs typeface="ＭＳ Ｐゴシック" charset="-128"/>
              </a:rPr>
              <a:t>	</a:t>
            </a:r>
            <a:r>
              <a:rPr lang="en-US" b="1" kern="0" dirty="0" smtClean="0">
                <a:solidFill>
                  <a:schemeClr val="accent1">
                    <a:lumMod val="25000"/>
                  </a:schemeClr>
                </a:solidFill>
                <a:latin typeface="Calibri"/>
                <a:ea typeface="ＭＳ Ｐゴシック" charset="-128"/>
                <a:cs typeface="ＭＳ Ｐゴシック" charset="-128"/>
              </a:rPr>
              <a:t>- Global scale (low res.) model</a:t>
            </a:r>
          </a:p>
          <a:p>
            <a:pPr lvl="0" algn="l">
              <a:defRPr/>
            </a:pPr>
            <a:r>
              <a:rPr lang="en-US" b="1" kern="0" dirty="0">
                <a:solidFill>
                  <a:schemeClr val="accent1">
                    <a:lumMod val="25000"/>
                  </a:schemeClr>
                </a:solidFill>
                <a:latin typeface="Calibri"/>
                <a:ea typeface="ＭＳ Ｐゴシック" charset="-128"/>
                <a:cs typeface="ＭＳ Ｐゴシック" charset="-128"/>
              </a:rPr>
              <a:t>	</a:t>
            </a:r>
            <a:r>
              <a:rPr lang="en-US" b="1" kern="0" dirty="0" smtClean="0">
                <a:solidFill>
                  <a:schemeClr val="accent1">
                    <a:lumMod val="25000"/>
                  </a:schemeClr>
                </a:solidFill>
                <a:latin typeface="Calibri"/>
                <a:ea typeface="ＭＳ Ｐゴシック" charset="-128"/>
                <a:cs typeface="ＭＳ Ｐゴシック" charset="-128"/>
              </a:rPr>
              <a:t>- ensemble of 15 members</a:t>
            </a:r>
            <a:endParaRPr lang="en-US" b="1" kern="0" dirty="0">
              <a:solidFill>
                <a:schemeClr val="accent1">
                  <a:lumMod val="25000"/>
                </a:schemeClr>
              </a:solidFill>
              <a:latin typeface="Calibri"/>
              <a:ea typeface="ＭＳ Ｐゴシック" charset="-128"/>
              <a:cs typeface="ＭＳ Ｐゴシック" charset="-128"/>
            </a:endParaRPr>
          </a:p>
        </p:txBody>
      </p:sp>
      <p:sp>
        <p:nvSpPr>
          <p:cNvPr id="8" name="Rectangle 7"/>
          <p:cNvSpPr/>
          <p:nvPr/>
        </p:nvSpPr>
        <p:spPr>
          <a:xfrm>
            <a:off x="5638800" y="6400800"/>
            <a:ext cx="3124200" cy="338298"/>
          </a:xfrm>
          <a:prstGeom prst="rect">
            <a:avLst/>
          </a:prstGeom>
        </p:spPr>
        <p:txBody>
          <a:bodyPr wrap="square" lIns="91184" tIns="45593" rIns="91184" bIns="45593">
            <a:spAutoFit/>
          </a:bodyPr>
          <a:lstStyle/>
          <a:p>
            <a:pPr algn="l"/>
            <a:r>
              <a:rPr lang="en-US" sz="1600" dirty="0" err="1" smtClean="0">
                <a:solidFill>
                  <a:srgbClr val="19002F"/>
                </a:solidFill>
                <a:latin typeface="Helvetica" charset="0"/>
              </a:rPr>
              <a:t>BozorgMagham</a:t>
            </a:r>
            <a:r>
              <a:rPr lang="en-US" sz="1600" dirty="0" smtClean="0">
                <a:solidFill>
                  <a:srgbClr val="19002F"/>
                </a:solidFill>
                <a:latin typeface="Helvetica" charset="0"/>
              </a:rPr>
              <a:t>, Ross [2013]</a:t>
            </a:r>
            <a:endParaRPr lang="en-US" sz="1600" i="1" dirty="0" smtClean="0">
              <a:solidFill>
                <a:srgbClr val="19002F"/>
              </a:solidFill>
              <a:latin typeface="Helvetica" charset="0"/>
            </a:endParaRPr>
          </a:p>
        </p:txBody>
      </p:sp>
    </p:spTree>
    <p:extLst>
      <p:ext uri="{BB962C8B-B14F-4D97-AF65-F5344CB8AC3E}">
        <p14:creationId xmlns:p14="http://schemas.microsoft.com/office/powerpoint/2010/main" val="3576640314"/>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a:solidFill>
            <a:schemeClr val="bg1"/>
          </a:solidFill>
        </p:spPr>
        <p:txBody>
          <a:bodyPr>
            <a:normAutofit/>
          </a:bodyPr>
          <a:lstStyle/>
          <a:p>
            <a:r>
              <a:rPr lang="en-US" sz="3600" b="1" dirty="0" smtClean="0"/>
              <a:t>Forecasting atmospheric LCS</a:t>
            </a:r>
            <a:endParaRPr lang="en-US" sz="3600" b="1" dirty="0"/>
          </a:p>
        </p:txBody>
      </p:sp>
      <p:sp>
        <p:nvSpPr>
          <p:cNvPr id="6" name="Title 1"/>
          <p:cNvSpPr txBox="1">
            <a:spLocks/>
          </p:cNvSpPr>
          <p:nvPr/>
        </p:nvSpPr>
        <p:spPr bwMode="auto">
          <a:xfrm>
            <a:off x="1143000" y="5410200"/>
            <a:ext cx="7086600" cy="914400"/>
          </a:xfrm>
          <a:prstGeom prst="rect">
            <a:avLst/>
          </a:prstGeom>
          <a:noFill/>
          <a:ln w="9525">
            <a:noFill/>
            <a:miter lim="800000"/>
            <a:headEnd/>
            <a:tailEnd/>
          </a:ln>
        </p:spPr>
        <p:txBody>
          <a:bodyPr vert="horz" wrap="square" lIns="91173" tIns="45588" rIns="91173" bIns="45588" numCol="1" anchor="ctr" anchorCtr="0" compatLnSpc="1">
            <a:prstTxWarp prst="textNoShape">
              <a:avLst/>
            </a:prstTxWarp>
          </a:bodyPr>
          <a:lstStyle/>
          <a:p>
            <a:pPr lvl="0">
              <a:defRPr/>
            </a:pPr>
            <a:r>
              <a:rPr lang="en-US" b="1" kern="0" dirty="0" smtClean="0">
                <a:solidFill>
                  <a:schemeClr val="accent1">
                    <a:lumMod val="25000"/>
                  </a:schemeClr>
                </a:solidFill>
                <a:latin typeface="Calibri"/>
                <a:ea typeface="ＭＳ Ｐゴシック" charset="-128"/>
                <a:cs typeface="ＭＳ Ｐゴシック" charset="-128"/>
              </a:rPr>
              <a:t>Can correctly forecast within 2 hours 60% of the time</a:t>
            </a:r>
            <a:endParaRPr lang="en-US" b="1" kern="0" dirty="0">
              <a:solidFill>
                <a:schemeClr val="accent1">
                  <a:lumMod val="25000"/>
                </a:schemeClr>
              </a:solidFill>
              <a:latin typeface="Calibri"/>
              <a:ea typeface="ＭＳ Ｐゴシック" charset="-128"/>
              <a:cs typeface="ＭＳ Ｐゴシック" charset="-128"/>
            </a:endParaRPr>
          </a:p>
        </p:txBody>
      </p:sp>
      <p:pic>
        <p:nvPicPr>
          <p:cNvPr id="3" name="Picture 2" descr="Screen Shot 2013-09-25 at 6.07.29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1200" y="1524000"/>
            <a:ext cx="4953000" cy="3914224"/>
          </a:xfrm>
          <a:prstGeom prst="rect">
            <a:avLst/>
          </a:prstGeom>
        </p:spPr>
      </p:pic>
      <p:sp>
        <p:nvSpPr>
          <p:cNvPr id="4" name="Rectangle 3"/>
          <p:cNvSpPr/>
          <p:nvPr/>
        </p:nvSpPr>
        <p:spPr>
          <a:xfrm>
            <a:off x="2476234" y="990600"/>
            <a:ext cx="4285398" cy="461665"/>
          </a:xfrm>
          <a:prstGeom prst="rect">
            <a:avLst/>
          </a:prstGeom>
        </p:spPr>
        <p:txBody>
          <a:bodyPr wrap="none">
            <a:spAutoFit/>
          </a:bodyPr>
          <a:lstStyle/>
          <a:p>
            <a:pPr lvl="0">
              <a:defRPr/>
            </a:pPr>
            <a:r>
              <a:rPr lang="en-US" b="1" kern="0" dirty="0" smtClean="0">
                <a:solidFill>
                  <a:schemeClr val="accent1">
                    <a:lumMod val="25000"/>
                  </a:schemeClr>
                </a:solidFill>
                <a:latin typeface="Calibri"/>
                <a:ea typeface="ＭＳ Ｐゴシック" charset="-128"/>
                <a:cs typeface="ＭＳ Ｐゴシック" charset="-128"/>
              </a:rPr>
              <a:t>Forecasting an LCS </a:t>
            </a:r>
            <a:r>
              <a:rPr lang="en-US" b="1" kern="0" dirty="0">
                <a:solidFill>
                  <a:schemeClr val="accent1">
                    <a:lumMod val="25000"/>
                  </a:schemeClr>
                </a:solidFill>
                <a:latin typeface="Calibri"/>
                <a:ea typeface="ＭＳ Ｐゴシック" charset="-128"/>
                <a:cs typeface="ＭＳ Ｐゴシック" charset="-128"/>
              </a:rPr>
              <a:t>passage </a:t>
            </a:r>
            <a:r>
              <a:rPr lang="en-US" b="1" kern="0" dirty="0" smtClean="0">
                <a:solidFill>
                  <a:schemeClr val="accent1">
                    <a:lumMod val="25000"/>
                  </a:schemeClr>
                </a:solidFill>
                <a:latin typeface="Calibri"/>
                <a:ea typeface="ＭＳ Ｐゴシック" charset="-128"/>
                <a:cs typeface="ＭＳ Ｐゴシック" charset="-128"/>
              </a:rPr>
              <a:t>time </a:t>
            </a:r>
            <a:endParaRPr lang="en-US" b="1" kern="0" dirty="0">
              <a:solidFill>
                <a:schemeClr val="accent1">
                  <a:lumMod val="25000"/>
                </a:schemeClr>
              </a:solidFill>
              <a:latin typeface="Calibri"/>
              <a:ea typeface="ＭＳ Ｐゴシック" charset="-128"/>
              <a:cs typeface="ＭＳ Ｐゴシック" charset="-128"/>
            </a:endParaRPr>
          </a:p>
        </p:txBody>
      </p:sp>
      <p:sp>
        <p:nvSpPr>
          <p:cNvPr id="8" name="Rectangle 7"/>
          <p:cNvSpPr/>
          <p:nvPr/>
        </p:nvSpPr>
        <p:spPr>
          <a:xfrm>
            <a:off x="5638800" y="6400800"/>
            <a:ext cx="3124200" cy="338298"/>
          </a:xfrm>
          <a:prstGeom prst="rect">
            <a:avLst/>
          </a:prstGeom>
        </p:spPr>
        <p:txBody>
          <a:bodyPr wrap="square" lIns="91184" tIns="45593" rIns="91184" bIns="45593">
            <a:spAutoFit/>
          </a:bodyPr>
          <a:lstStyle/>
          <a:p>
            <a:pPr algn="l"/>
            <a:r>
              <a:rPr lang="en-US" sz="1600" dirty="0" err="1" smtClean="0">
                <a:solidFill>
                  <a:srgbClr val="19002F"/>
                </a:solidFill>
                <a:latin typeface="Helvetica" charset="0"/>
              </a:rPr>
              <a:t>BozorgMagham</a:t>
            </a:r>
            <a:r>
              <a:rPr lang="en-US" sz="1600" dirty="0" smtClean="0">
                <a:solidFill>
                  <a:srgbClr val="19002F"/>
                </a:solidFill>
                <a:latin typeface="Helvetica" charset="0"/>
              </a:rPr>
              <a:t>, Ross [2013]</a:t>
            </a:r>
            <a:endParaRPr lang="en-US" sz="1600" i="1" dirty="0" smtClean="0">
              <a:solidFill>
                <a:srgbClr val="19002F"/>
              </a:solidFill>
              <a:latin typeface="Helvetica" charset="0"/>
            </a:endParaRPr>
          </a:p>
        </p:txBody>
      </p:sp>
    </p:spTree>
    <p:extLst>
      <p:ext uri="{BB962C8B-B14F-4D97-AF65-F5344CB8AC3E}">
        <p14:creationId xmlns:p14="http://schemas.microsoft.com/office/powerpoint/2010/main" val="1157602237"/>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bwMode="auto">
          <a:xfrm>
            <a:off x="0" y="152400"/>
            <a:ext cx="9144000" cy="533400"/>
          </a:xfrm>
          <a:prstGeom prst="rect">
            <a:avLst/>
          </a:prstGeom>
          <a:solidFill>
            <a:schemeClr val="bg1"/>
          </a:solidFill>
          <a:ln w="9525">
            <a:noFill/>
            <a:miter lim="800000"/>
            <a:headEnd/>
            <a:tailEnd/>
          </a:ln>
        </p:spPr>
        <p:txBody>
          <a:bodyPr vert="horz" wrap="square" lIns="91173" tIns="45588" rIns="91173" bIns="45588" numCol="1" anchor="ctr" anchorCtr="0" compatLnSpc="1">
            <a:prstTxWarp prst="textNoShape">
              <a:avLst/>
            </a:prstTxWarp>
          </a:bodyPr>
          <a:lstStyle/>
          <a:p>
            <a:pPr lvl="0">
              <a:defRPr/>
            </a:pPr>
            <a:r>
              <a:rPr lang="en-US" sz="3600" b="1" kern="0" dirty="0" smtClean="0">
                <a:solidFill>
                  <a:schemeClr val="accent1">
                    <a:lumMod val="25000"/>
                  </a:schemeClr>
                </a:solidFill>
                <a:latin typeface="Calibri"/>
                <a:ea typeface="ＭＳ Ｐゴシック" charset="-128"/>
                <a:cs typeface="ＭＳ Ｐゴシック" charset="-128"/>
              </a:rPr>
              <a:t>Turbulence and source regions</a:t>
            </a:r>
            <a:endParaRPr lang="en-US" sz="3600" b="1" kern="0" dirty="0">
              <a:solidFill>
                <a:schemeClr val="accent1">
                  <a:lumMod val="25000"/>
                </a:schemeClr>
              </a:solidFill>
              <a:latin typeface="Calibri"/>
              <a:ea typeface="ＭＳ Ｐゴシック" charset="-128"/>
              <a:cs typeface="ＭＳ Ｐゴシック" charset="-128"/>
            </a:endParaRPr>
          </a:p>
        </p:txBody>
      </p:sp>
      <p:sp>
        <p:nvSpPr>
          <p:cNvPr id="16" name="Rectangle 15"/>
          <p:cNvSpPr/>
          <p:nvPr/>
        </p:nvSpPr>
        <p:spPr bwMode="auto">
          <a:xfrm>
            <a:off x="0" y="5562600"/>
            <a:ext cx="2819400" cy="12954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238" tIns="45619" rIns="91238" bIns="45619" numCol="1" rtlCol="0" anchor="ctr" anchorCtr="0" compatLnSpc="1">
            <a:prstTxWarp prst="textNoShape">
              <a:avLst/>
            </a:prstTxWarp>
          </a:bodyPr>
          <a:lstStyle/>
          <a:p>
            <a:pPr defTabSz="912370"/>
            <a:endParaRPr lang="en-US" dirty="0"/>
          </a:p>
        </p:txBody>
      </p:sp>
      <p:sp>
        <p:nvSpPr>
          <p:cNvPr id="9" name="Title 1"/>
          <p:cNvSpPr txBox="1">
            <a:spLocks/>
          </p:cNvSpPr>
          <p:nvPr/>
        </p:nvSpPr>
        <p:spPr bwMode="auto">
          <a:xfrm>
            <a:off x="304800" y="228600"/>
            <a:ext cx="8621987" cy="1981200"/>
          </a:xfrm>
          <a:prstGeom prst="rect">
            <a:avLst/>
          </a:prstGeom>
          <a:solidFill>
            <a:schemeClr val="bg1"/>
          </a:solidFill>
          <a:ln w="9525">
            <a:noFill/>
            <a:miter lim="800000"/>
            <a:headEnd/>
            <a:tailEnd/>
          </a:ln>
        </p:spPr>
        <p:txBody>
          <a:bodyPr vert="horz" wrap="square" lIns="91173" tIns="45588" rIns="91173" bIns="45588" numCol="1" anchor="ctr" anchorCtr="0" compatLnSpc="1">
            <a:prstTxWarp prst="textNoShape">
              <a:avLst/>
            </a:prstTxWarp>
          </a:bodyPr>
          <a:lstStyle/>
          <a:p>
            <a:pPr lvl="0" algn="l">
              <a:defRPr/>
            </a:pPr>
            <a:r>
              <a:rPr lang="en-US" sz="3600" b="1" kern="0" dirty="0" smtClean="0">
                <a:solidFill>
                  <a:schemeClr val="accent1">
                    <a:lumMod val="25000"/>
                  </a:schemeClr>
                </a:solidFill>
                <a:latin typeface="Calibri"/>
                <a:ea typeface="ＭＳ Ｐゴシック" charset="-128"/>
                <a:cs typeface="ＭＳ Ｐゴシック" charset="-128"/>
              </a:rPr>
              <a:t>Practical application: early warning systems</a:t>
            </a:r>
          </a:p>
          <a:p>
            <a:pPr lvl="0" algn="l">
              <a:defRPr/>
            </a:pPr>
            <a:r>
              <a:rPr lang="en-US" sz="3600" b="1" kern="0" dirty="0" smtClean="0">
                <a:solidFill>
                  <a:schemeClr val="accent1">
                    <a:lumMod val="25000"/>
                  </a:schemeClr>
                </a:solidFill>
                <a:latin typeface="Calibri"/>
                <a:ea typeface="ＭＳ Ｐゴシック" charset="-128"/>
                <a:cs typeface="ＭＳ Ｐゴシック" charset="-128"/>
              </a:rPr>
              <a:t> </a:t>
            </a:r>
          </a:p>
          <a:p>
            <a:pPr lvl="0" algn="l">
              <a:defRPr/>
            </a:pPr>
            <a:r>
              <a:rPr lang="en-US" b="1" kern="0" dirty="0" smtClean="0">
                <a:solidFill>
                  <a:schemeClr val="accent1">
                    <a:lumMod val="25000"/>
                  </a:schemeClr>
                </a:solidFill>
                <a:latin typeface="Calibri"/>
                <a:ea typeface="ＭＳ Ｐゴシック" charset="-128"/>
                <a:cs typeface="ＭＳ Ｐゴシック" charset="-128"/>
              </a:rPr>
              <a:t>LCS or other transport analysis methods could help inform farmers regarding possible zones of disease spread</a:t>
            </a:r>
            <a:endParaRPr lang="en-US" sz="3600" b="1" kern="0" dirty="0">
              <a:solidFill>
                <a:schemeClr val="accent1">
                  <a:lumMod val="25000"/>
                </a:schemeClr>
              </a:solidFill>
              <a:latin typeface="Calibri"/>
              <a:ea typeface="ＭＳ Ｐゴシック" charset="-128"/>
              <a:cs typeface="ＭＳ Ｐゴシック" charset="-128"/>
            </a:endParaRPr>
          </a:p>
        </p:txBody>
      </p:sp>
      <p:pic>
        <p:nvPicPr>
          <p:cNvPr id="6" name="Picture 5"/>
          <p:cNvPicPr>
            <a:picLocks noGrp="1" noChangeAspect="1" noChangeArrowheads="1"/>
          </p:cNvPicPr>
          <p:nvPr/>
        </p:nvPicPr>
        <p:blipFill rotWithShape="1">
          <a:blip r:embed="rId2">
            <a:extLst>
              <a:ext uri="{28A0092B-C50C-407E-A947-70E740481C1C}">
                <a14:useLocalDpi xmlns:a14="http://schemas.microsoft.com/office/drawing/2010/main" val="0"/>
              </a:ext>
            </a:extLst>
          </a:blip>
          <a:srcRect l="25561" t="27365" r="15390" b="10028"/>
          <a:stretch/>
        </p:blipFill>
        <p:spPr bwMode="auto">
          <a:xfrm>
            <a:off x="914400" y="2362200"/>
            <a:ext cx="7287768"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32817200"/>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bwMode="auto">
          <a:xfrm>
            <a:off x="0" y="152400"/>
            <a:ext cx="9144000" cy="533400"/>
          </a:xfrm>
          <a:prstGeom prst="rect">
            <a:avLst/>
          </a:prstGeom>
          <a:solidFill>
            <a:schemeClr val="bg1"/>
          </a:solidFill>
          <a:ln w="9525">
            <a:noFill/>
            <a:miter lim="800000"/>
            <a:headEnd/>
            <a:tailEnd/>
          </a:ln>
        </p:spPr>
        <p:txBody>
          <a:bodyPr vert="horz" wrap="square" lIns="91173" tIns="45588" rIns="91173" bIns="45588" numCol="1" anchor="ctr" anchorCtr="0" compatLnSpc="1">
            <a:prstTxWarp prst="textNoShape">
              <a:avLst/>
            </a:prstTxWarp>
          </a:bodyPr>
          <a:lstStyle/>
          <a:p>
            <a:pPr lvl="0">
              <a:defRPr/>
            </a:pPr>
            <a:r>
              <a:rPr lang="en-US" sz="3600" b="1" kern="0" dirty="0" smtClean="0">
                <a:solidFill>
                  <a:schemeClr val="accent1">
                    <a:lumMod val="25000"/>
                  </a:schemeClr>
                </a:solidFill>
                <a:latin typeface="Calibri"/>
                <a:ea typeface="ＭＳ Ｐゴシック" charset="-128"/>
                <a:cs typeface="ＭＳ Ｐゴシック" charset="-128"/>
              </a:rPr>
              <a:t>Turbulence and source regions</a:t>
            </a:r>
            <a:endParaRPr lang="en-US" sz="3600" b="1" kern="0" dirty="0">
              <a:solidFill>
                <a:schemeClr val="accent1">
                  <a:lumMod val="25000"/>
                </a:schemeClr>
              </a:solidFill>
              <a:latin typeface="Calibri"/>
              <a:ea typeface="ＭＳ Ｐゴシック" charset="-128"/>
              <a:cs typeface="ＭＳ Ｐゴシック" charset="-128"/>
            </a:endParaRPr>
          </a:p>
        </p:txBody>
      </p:sp>
      <p:pic>
        <p:nvPicPr>
          <p:cNvPr id="14" name="Picture 13" descr="Screen Shot 2012-12-10 at 8.43.03 AM.png"/>
          <p:cNvPicPr>
            <a:picLocks noChangeAspect="1"/>
          </p:cNvPicPr>
          <p:nvPr/>
        </p:nvPicPr>
        <p:blipFill>
          <a:blip r:embed="rId2"/>
          <a:stretch>
            <a:fillRect/>
          </a:stretch>
        </p:blipFill>
        <p:spPr>
          <a:xfrm>
            <a:off x="838200" y="1066800"/>
            <a:ext cx="7467600" cy="5574770"/>
          </a:xfrm>
          <a:prstGeom prst="rect">
            <a:avLst/>
          </a:prstGeom>
        </p:spPr>
      </p:pic>
      <p:sp>
        <p:nvSpPr>
          <p:cNvPr id="16" name="Rectangle 15"/>
          <p:cNvSpPr/>
          <p:nvPr/>
        </p:nvSpPr>
        <p:spPr bwMode="auto">
          <a:xfrm>
            <a:off x="0" y="5562600"/>
            <a:ext cx="2819400" cy="12954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238" tIns="45619" rIns="91238" bIns="45619" numCol="1" rtlCol="0" anchor="ctr" anchorCtr="0" compatLnSpc="1">
            <a:prstTxWarp prst="textNoShape">
              <a:avLst/>
            </a:prstTxWarp>
          </a:bodyPr>
          <a:lstStyle/>
          <a:p>
            <a:pPr defTabSz="912370"/>
            <a:endParaRPr lang="en-US" dirty="0"/>
          </a:p>
        </p:txBody>
      </p:sp>
      <p:sp>
        <p:nvSpPr>
          <p:cNvPr id="9" name="Title 1"/>
          <p:cNvSpPr txBox="1">
            <a:spLocks/>
          </p:cNvSpPr>
          <p:nvPr/>
        </p:nvSpPr>
        <p:spPr bwMode="auto">
          <a:xfrm>
            <a:off x="-61148" y="0"/>
            <a:ext cx="9144000" cy="1143000"/>
          </a:xfrm>
          <a:prstGeom prst="rect">
            <a:avLst/>
          </a:prstGeom>
          <a:solidFill>
            <a:schemeClr val="bg1"/>
          </a:solidFill>
          <a:ln w="9525">
            <a:noFill/>
            <a:miter lim="800000"/>
            <a:headEnd/>
            <a:tailEnd/>
          </a:ln>
        </p:spPr>
        <p:txBody>
          <a:bodyPr vert="horz" wrap="square" lIns="91173" tIns="45588" rIns="91173" bIns="45588" numCol="1" anchor="ctr" anchorCtr="0" compatLnSpc="1">
            <a:prstTxWarp prst="textNoShape">
              <a:avLst/>
            </a:prstTxWarp>
          </a:bodyPr>
          <a:lstStyle/>
          <a:p>
            <a:pPr lvl="0">
              <a:defRPr/>
            </a:pPr>
            <a:r>
              <a:rPr lang="en-US" sz="3600" b="1" kern="0" dirty="0">
                <a:solidFill>
                  <a:schemeClr val="accent1">
                    <a:lumMod val="25000"/>
                  </a:schemeClr>
                </a:solidFill>
                <a:latin typeface="Calibri"/>
                <a:ea typeface="ＭＳ Ｐゴシック" charset="-128"/>
                <a:cs typeface="ＭＳ Ｐゴシック" charset="-128"/>
              </a:rPr>
              <a:t>L</a:t>
            </a:r>
            <a:r>
              <a:rPr lang="en-US" sz="3600" b="1" kern="0" dirty="0" smtClean="0">
                <a:solidFill>
                  <a:schemeClr val="accent1">
                    <a:lumMod val="25000"/>
                  </a:schemeClr>
                </a:solidFill>
                <a:latin typeface="Calibri"/>
                <a:ea typeface="ＭＳ Ｐゴシック" charset="-128"/>
                <a:cs typeface="ＭＳ Ｐゴシック" charset="-128"/>
              </a:rPr>
              <a:t>ikely dispersal pathways or persistent barriers</a:t>
            </a:r>
            <a:endParaRPr lang="en-US" sz="3600" b="1" kern="0" dirty="0">
              <a:solidFill>
                <a:schemeClr val="accent1">
                  <a:lumMod val="25000"/>
                </a:schemeClr>
              </a:solidFill>
              <a:latin typeface="Calibri"/>
              <a:ea typeface="ＭＳ Ｐゴシック" charset="-128"/>
              <a:cs typeface="ＭＳ Ｐゴシック" charset="-128"/>
            </a:endParaRPr>
          </a:p>
        </p:txBody>
      </p:sp>
    </p:spTree>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781800" y="6400800"/>
            <a:ext cx="2209800" cy="338298"/>
          </a:xfrm>
          <a:prstGeom prst="rect">
            <a:avLst/>
          </a:prstGeom>
        </p:spPr>
        <p:txBody>
          <a:bodyPr wrap="square" lIns="91184" tIns="45593" rIns="91184" bIns="45593">
            <a:spAutoFit/>
          </a:bodyPr>
          <a:lstStyle/>
          <a:p>
            <a:pPr algn="l"/>
            <a:r>
              <a:rPr lang="en-US" sz="1600" dirty="0" smtClean="0">
                <a:solidFill>
                  <a:srgbClr val="19002F"/>
                </a:solidFill>
                <a:latin typeface="Helvetica" charset="0"/>
              </a:rPr>
              <a:t>Kellogg, Griffin</a:t>
            </a:r>
            <a:r>
              <a:rPr lang="en-US" sz="1600" dirty="0">
                <a:solidFill>
                  <a:srgbClr val="19002F"/>
                </a:solidFill>
                <a:latin typeface="Helvetica" charset="0"/>
              </a:rPr>
              <a:t> </a:t>
            </a:r>
            <a:r>
              <a:rPr lang="en-US" sz="1600" dirty="0" smtClean="0">
                <a:solidFill>
                  <a:srgbClr val="19002F"/>
                </a:solidFill>
                <a:latin typeface="Helvetica" charset="0"/>
              </a:rPr>
              <a:t>[2006]</a:t>
            </a:r>
            <a:endParaRPr lang="en-US" sz="1600" i="1" dirty="0" smtClean="0">
              <a:solidFill>
                <a:srgbClr val="19002F"/>
              </a:solidFill>
              <a:latin typeface="Helvetica" charset="0"/>
            </a:endParaRPr>
          </a:p>
        </p:txBody>
      </p:sp>
      <p:pic>
        <p:nvPicPr>
          <p:cNvPr id="4" name="Picture 3" descr="kellogg-griffin-2006-fig-dust-satellite.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3029" y="914400"/>
            <a:ext cx="3199273" cy="5715000"/>
          </a:xfrm>
          <a:prstGeom prst="rect">
            <a:avLst/>
          </a:prstGeom>
        </p:spPr>
      </p:pic>
      <p:pic>
        <p:nvPicPr>
          <p:cNvPr id="7" name="Picture 6" descr="kellogg-griffin-2006-fig-dust-paths.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10200" y="3962400"/>
            <a:ext cx="3373276" cy="2362200"/>
          </a:xfrm>
          <a:prstGeom prst="rect">
            <a:avLst/>
          </a:prstGeom>
        </p:spPr>
      </p:pic>
      <p:pic>
        <p:nvPicPr>
          <p:cNvPr id="8" name="Saharan Dust Cloud Travels Across Atlantic.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3733800" y="914400"/>
            <a:ext cx="5164667" cy="2905125"/>
          </a:xfrm>
          <a:prstGeom prst="rect">
            <a:avLst/>
          </a:prstGeom>
        </p:spPr>
      </p:pic>
      <p:sp>
        <p:nvSpPr>
          <p:cNvPr id="6" name="Title 1"/>
          <p:cNvSpPr txBox="1">
            <a:spLocks/>
          </p:cNvSpPr>
          <p:nvPr/>
        </p:nvSpPr>
        <p:spPr bwMode="auto">
          <a:xfrm>
            <a:off x="3581400" y="4114800"/>
            <a:ext cx="2057400" cy="2057400"/>
          </a:xfrm>
          <a:prstGeom prst="rect">
            <a:avLst/>
          </a:prstGeom>
          <a:noFill/>
          <a:ln w="9525">
            <a:noFill/>
            <a:miter lim="800000"/>
            <a:headEnd/>
            <a:tailEnd/>
          </a:ln>
        </p:spPr>
        <p:txBody>
          <a:bodyPr vert="horz" wrap="square" lIns="91173" tIns="45588" rIns="91173" bIns="45588" numCol="1" anchor="ctr" anchorCtr="0" compatLnSpc="1">
            <a:prstTxWarp prst="textNoShape">
              <a:avLst/>
            </a:prstTxWarp>
          </a:bodyPr>
          <a:lstStyle/>
          <a:p>
            <a:pPr lvl="0" algn="l">
              <a:defRPr/>
            </a:pPr>
            <a:r>
              <a:rPr lang="en-US" b="1" kern="0" dirty="0" smtClean="0">
                <a:solidFill>
                  <a:schemeClr val="accent1">
                    <a:lumMod val="25000"/>
                  </a:schemeClr>
                </a:solidFill>
                <a:latin typeface="Calibri"/>
                <a:ea typeface="ＭＳ Ｐゴシック" charset="-128"/>
                <a:cs typeface="ＭＳ Ｐゴシック" charset="-128"/>
              </a:rPr>
              <a:t>Lagrangian</a:t>
            </a:r>
          </a:p>
          <a:p>
            <a:pPr lvl="0" algn="l">
              <a:defRPr/>
            </a:pPr>
            <a:r>
              <a:rPr lang="en-US" b="1" kern="0" dirty="0" smtClean="0">
                <a:solidFill>
                  <a:schemeClr val="accent1">
                    <a:lumMod val="25000"/>
                  </a:schemeClr>
                </a:solidFill>
                <a:latin typeface="Calibri"/>
                <a:ea typeface="ＭＳ Ｐゴシック" charset="-128"/>
                <a:cs typeface="ＭＳ Ｐゴシック" charset="-128"/>
              </a:rPr>
              <a:t>‘bridges’</a:t>
            </a:r>
          </a:p>
          <a:p>
            <a:pPr lvl="0" algn="l">
              <a:defRPr/>
            </a:pPr>
            <a:r>
              <a:rPr lang="en-US" b="1" kern="0" dirty="0" smtClean="0">
                <a:solidFill>
                  <a:schemeClr val="accent1">
                    <a:lumMod val="25000"/>
                  </a:schemeClr>
                </a:solidFill>
                <a:latin typeface="Calibri"/>
                <a:ea typeface="ＭＳ Ｐゴシック" charset="-128"/>
                <a:cs typeface="ＭＳ Ｐゴシック" charset="-128"/>
              </a:rPr>
              <a:t>connecting distant</a:t>
            </a:r>
          </a:p>
          <a:p>
            <a:pPr lvl="0" algn="l">
              <a:defRPr/>
            </a:pPr>
            <a:r>
              <a:rPr lang="en-US" b="1" kern="0" dirty="0" smtClean="0">
                <a:solidFill>
                  <a:schemeClr val="accent1">
                    <a:lumMod val="25000"/>
                  </a:schemeClr>
                </a:solidFill>
                <a:latin typeface="Calibri"/>
                <a:ea typeface="ＭＳ Ｐゴシック" charset="-128"/>
                <a:cs typeface="ＭＳ Ｐゴシック" charset="-128"/>
              </a:rPr>
              <a:t>ecosystems</a:t>
            </a:r>
            <a:endParaRPr lang="en-US" b="1" kern="0" dirty="0">
              <a:solidFill>
                <a:schemeClr val="accent1">
                  <a:lumMod val="25000"/>
                </a:schemeClr>
              </a:solidFill>
              <a:latin typeface="Calibri"/>
              <a:ea typeface="ＭＳ Ｐゴシック" charset="-128"/>
              <a:cs typeface="ＭＳ Ｐゴシック" charset="-128"/>
            </a:endParaRPr>
          </a:p>
        </p:txBody>
      </p:sp>
      <p:sp>
        <p:nvSpPr>
          <p:cNvPr id="9" name="Title 1"/>
          <p:cNvSpPr txBox="1">
            <a:spLocks/>
          </p:cNvSpPr>
          <p:nvPr/>
        </p:nvSpPr>
        <p:spPr bwMode="auto">
          <a:xfrm>
            <a:off x="0" y="152400"/>
            <a:ext cx="9144000" cy="533400"/>
          </a:xfrm>
          <a:prstGeom prst="rect">
            <a:avLst/>
          </a:prstGeom>
          <a:noFill/>
          <a:ln w="9525">
            <a:noFill/>
            <a:miter lim="800000"/>
            <a:headEnd/>
            <a:tailEnd/>
          </a:ln>
        </p:spPr>
        <p:txBody>
          <a:bodyPr vert="horz" wrap="square" lIns="91173" tIns="45588" rIns="91173" bIns="45588" numCol="1" anchor="ctr" anchorCtr="0" compatLnSpc="1">
            <a:prstTxWarp prst="textNoShape">
              <a:avLst/>
            </a:prstTxWarp>
          </a:bodyPr>
          <a:lstStyle/>
          <a:p>
            <a:pPr lvl="0">
              <a:defRPr/>
            </a:pPr>
            <a:r>
              <a:rPr lang="en-US" sz="3200" b="1" kern="0" dirty="0">
                <a:solidFill>
                  <a:schemeClr val="accent1">
                    <a:lumMod val="25000"/>
                  </a:schemeClr>
                </a:solidFill>
                <a:latin typeface="Calibri"/>
                <a:ea typeface="ＭＳ Ｐゴシック" charset="-128"/>
                <a:cs typeface="ＭＳ Ｐゴシック" charset="-128"/>
              </a:rPr>
              <a:t>Aerobiology and </a:t>
            </a:r>
            <a:r>
              <a:rPr lang="en-US" sz="3200" b="1" kern="0" dirty="0" smtClean="0">
                <a:solidFill>
                  <a:schemeClr val="accent1">
                    <a:lumMod val="25000"/>
                  </a:schemeClr>
                </a:solidFill>
                <a:latin typeface="Calibri"/>
                <a:ea typeface="ＭＳ Ｐゴシック" charset="-128"/>
                <a:cs typeface="ＭＳ Ｐゴシック" charset="-128"/>
              </a:rPr>
              <a:t>the global </a:t>
            </a:r>
            <a:r>
              <a:rPr lang="en-US" sz="3200" b="1" kern="0" dirty="0">
                <a:solidFill>
                  <a:schemeClr val="accent1">
                    <a:lumMod val="25000"/>
                  </a:schemeClr>
                </a:solidFill>
                <a:latin typeface="Calibri"/>
                <a:ea typeface="ＭＳ Ｐゴシック" charset="-128"/>
                <a:cs typeface="ＭＳ Ｐゴシック" charset="-128"/>
              </a:rPr>
              <a:t>transport of desert dust</a:t>
            </a:r>
          </a:p>
        </p:txBody>
      </p:sp>
      <p:sp>
        <p:nvSpPr>
          <p:cNvPr id="10" name="Rectangle 9"/>
          <p:cNvSpPr/>
          <p:nvPr/>
        </p:nvSpPr>
        <p:spPr>
          <a:xfrm>
            <a:off x="6096000" y="990600"/>
            <a:ext cx="2590800" cy="338298"/>
          </a:xfrm>
          <a:prstGeom prst="rect">
            <a:avLst/>
          </a:prstGeom>
        </p:spPr>
        <p:txBody>
          <a:bodyPr wrap="square" lIns="91184" tIns="45593" rIns="91184" bIns="45593">
            <a:spAutoFit/>
          </a:bodyPr>
          <a:lstStyle/>
          <a:p>
            <a:pPr algn="l"/>
            <a:r>
              <a:rPr lang="en-US" sz="1600" dirty="0" smtClean="0">
                <a:solidFill>
                  <a:schemeClr val="bg1"/>
                </a:solidFill>
                <a:latin typeface="Helvetica" charset="0"/>
              </a:rPr>
              <a:t>NOAA simulation</a:t>
            </a:r>
            <a:endParaRPr lang="en-US" sz="1600" i="1" dirty="0" smtClean="0">
              <a:solidFill>
                <a:schemeClr val="bg1"/>
              </a:solidFill>
              <a:latin typeface="Helvetica" charset="0"/>
            </a:endParaRPr>
          </a:p>
        </p:txBody>
      </p:sp>
    </p:spTree>
    <p:extLst>
      <p:ext uri="{BB962C8B-B14F-4D97-AF65-F5344CB8AC3E}">
        <p14:creationId xmlns:p14="http://schemas.microsoft.com/office/powerpoint/2010/main" val="426638009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02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tt_LCS_Australia_2013_Oct_20.m4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l="15444" t="5952" r="19582" b="11513"/>
          <a:stretch/>
        </p:blipFill>
        <p:spPr>
          <a:xfrm>
            <a:off x="5715000" y="3733800"/>
            <a:ext cx="2706624" cy="2578608"/>
          </a:xfrm>
          <a:prstGeom prst="rect">
            <a:avLst/>
          </a:prstGeom>
        </p:spPr>
      </p:pic>
      <p:sp>
        <p:nvSpPr>
          <p:cNvPr id="6" name="Title 1"/>
          <p:cNvSpPr txBox="1">
            <a:spLocks/>
          </p:cNvSpPr>
          <p:nvPr/>
        </p:nvSpPr>
        <p:spPr bwMode="auto">
          <a:xfrm>
            <a:off x="0" y="152400"/>
            <a:ext cx="9144000" cy="533400"/>
          </a:xfrm>
          <a:prstGeom prst="rect">
            <a:avLst/>
          </a:prstGeom>
          <a:noFill/>
          <a:ln w="9525">
            <a:noFill/>
            <a:miter lim="800000"/>
            <a:headEnd/>
            <a:tailEnd/>
          </a:ln>
        </p:spPr>
        <p:txBody>
          <a:bodyPr vert="horz" wrap="square" lIns="91173" tIns="45588" rIns="91173" bIns="45588" numCol="1" anchor="ctr" anchorCtr="0" compatLnSpc="1">
            <a:prstTxWarp prst="textNoShape">
              <a:avLst/>
            </a:prstTxWarp>
          </a:bodyPr>
          <a:lstStyle/>
          <a:p>
            <a:pPr lvl="0">
              <a:defRPr/>
            </a:pPr>
            <a:r>
              <a:rPr lang="en-US" sz="3200" b="1" kern="0" dirty="0" smtClean="0">
                <a:solidFill>
                  <a:schemeClr val="accent1">
                    <a:lumMod val="25000"/>
                  </a:schemeClr>
                </a:solidFill>
                <a:latin typeface="Calibri"/>
                <a:ea typeface="ＭＳ Ｐゴシック" charset="-128"/>
                <a:cs typeface="ＭＳ Ｐゴシック" charset="-128"/>
              </a:rPr>
              <a:t>Final thoughts: coherence/transport in aerobiology</a:t>
            </a:r>
            <a:endParaRPr lang="en-US" sz="3200" b="1" kern="0" dirty="0">
              <a:solidFill>
                <a:schemeClr val="accent1">
                  <a:lumMod val="25000"/>
                </a:schemeClr>
              </a:solidFill>
              <a:latin typeface="Calibri"/>
              <a:ea typeface="ＭＳ Ｐゴシック" charset="-128"/>
              <a:cs typeface="ＭＳ Ｐゴシック" charset="-128"/>
            </a:endParaRPr>
          </a:p>
        </p:txBody>
      </p:sp>
      <p:sp>
        <p:nvSpPr>
          <p:cNvPr id="7" name="Vertical Text Placeholder 8"/>
          <p:cNvSpPr txBox="1">
            <a:spLocks/>
          </p:cNvSpPr>
          <p:nvPr/>
        </p:nvSpPr>
        <p:spPr bwMode="auto">
          <a:xfrm>
            <a:off x="381000" y="533400"/>
            <a:ext cx="5562600" cy="5638800"/>
          </a:xfrm>
          <a:prstGeom prst="rect">
            <a:avLst/>
          </a:prstGeom>
          <a:noFill/>
          <a:ln w="9525">
            <a:noFill/>
            <a:miter lim="800000"/>
            <a:headEnd/>
            <a:tailEnd/>
          </a:ln>
        </p:spPr>
        <p:txBody>
          <a:bodyPr vert="horz" wrap="square" lIns="91173" tIns="45588" rIns="91173" bIns="45588" numCol="1" anchor="t" anchorCtr="0" compatLnSpc="1">
            <a:prstTxWarp prst="textNoShape">
              <a:avLst/>
            </a:prstTxWarp>
          </a:bodyPr>
          <a:lstStyle/>
          <a:p>
            <a:pPr marL="341899" indent="-341899" algn="l" defTabSz="911731">
              <a:spcBef>
                <a:spcPct val="20000"/>
              </a:spcBef>
              <a:defRPr/>
            </a:pPr>
            <a:endParaRPr lang="en-US" sz="2800" b="1" kern="0" dirty="0" smtClean="0">
              <a:latin typeface="Calibri"/>
              <a:ea typeface="ＭＳ Ｐゴシック" charset="-128"/>
              <a:cs typeface="ＭＳ Ｐゴシック" charset="-128"/>
            </a:endParaRPr>
          </a:p>
          <a:p>
            <a:pPr marL="341899" indent="-341899" algn="l">
              <a:spcBef>
                <a:spcPct val="20000"/>
              </a:spcBef>
              <a:buFontTx/>
              <a:buChar char="•"/>
              <a:defRPr/>
            </a:pPr>
            <a:r>
              <a:rPr lang="en-US" sz="2800" b="1" kern="0" dirty="0" smtClean="0">
                <a:latin typeface="Calibri"/>
                <a:ea typeface="ＭＳ Ｐゴシック" charset="-128"/>
                <a:cs typeface="ＭＳ Ｐゴシック" charset="-128"/>
              </a:rPr>
              <a:t>Could provide insight to spatiotemporal data and    models</a:t>
            </a:r>
          </a:p>
          <a:p>
            <a:pPr marL="341899" indent="-341899" algn="l">
              <a:spcBef>
                <a:spcPct val="20000"/>
              </a:spcBef>
              <a:buFontTx/>
              <a:buChar char="•"/>
              <a:defRPr/>
            </a:pPr>
            <a:r>
              <a:rPr lang="en-US" sz="2800" b="1" kern="0" dirty="0" smtClean="0">
                <a:latin typeface="Calibri"/>
                <a:ea typeface="ＭＳ Ｐゴシック" charset="-128"/>
                <a:cs typeface="ＭＳ Ｐゴシック" charset="-128"/>
              </a:rPr>
              <a:t>Future: </a:t>
            </a:r>
          </a:p>
          <a:p>
            <a:pPr marL="798299" lvl="1" indent="-341899" algn="l">
              <a:spcBef>
                <a:spcPct val="20000"/>
              </a:spcBef>
              <a:buFontTx/>
              <a:buChar char="•"/>
              <a:defRPr/>
            </a:pPr>
            <a:r>
              <a:rPr lang="en-US" sz="2800" b="1" kern="0" dirty="0" smtClean="0">
                <a:latin typeface="Calibri"/>
                <a:ea typeface="ＭＳ Ｐゴシック" charset="-128"/>
                <a:cs typeface="ＭＳ Ｐゴシック" charset="-128"/>
              </a:rPr>
              <a:t>3D</a:t>
            </a:r>
          </a:p>
          <a:p>
            <a:pPr marL="798299" lvl="1" indent="-341899" algn="l">
              <a:spcBef>
                <a:spcPct val="20000"/>
              </a:spcBef>
              <a:buFontTx/>
              <a:buChar char="•"/>
              <a:defRPr/>
            </a:pPr>
            <a:r>
              <a:rPr lang="en-US" sz="2800" b="1" kern="0" dirty="0" smtClean="0">
                <a:latin typeface="Calibri"/>
                <a:ea typeface="ＭＳ Ｐゴシック" charset="-128"/>
                <a:cs typeface="ＭＳ Ｐゴシック" charset="-128"/>
              </a:rPr>
              <a:t>Can LCS inform better management practices	</a:t>
            </a:r>
            <a:r>
              <a:rPr lang="en-US" sz="2800" b="1" kern="0" dirty="0">
                <a:latin typeface="Calibri"/>
                <a:ea typeface="ＭＳ Ｐゴシック" charset="-128"/>
                <a:cs typeface="ＭＳ Ｐゴシック" charset="-128"/>
              </a:rPr>
              <a:t> </a:t>
            </a:r>
            <a:r>
              <a:rPr lang="en-US" sz="2800" b="1" kern="0" dirty="0" smtClean="0">
                <a:latin typeface="Calibri"/>
                <a:ea typeface="ＭＳ Ｐゴシック" charset="-128"/>
                <a:cs typeface="ＭＳ Ｐゴシック" charset="-128"/>
              </a:rPr>
              <a:t>(e.g., fungicide spraying?)</a:t>
            </a:r>
          </a:p>
          <a:p>
            <a:pPr marL="798299" lvl="1" indent="-341899" algn="l">
              <a:spcBef>
                <a:spcPct val="20000"/>
              </a:spcBef>
              <a:buFontTx/>
              <a:buChar char="•"/>
              <a:defRPr/>
            </a:pPr>
            <a:r>
              <a:rPr lang="en-US" sz="2800" b="1" kern="0" dirty="0">
                <a:latin typeface="Calibri"/>
                <a:ea typeface="ＭＳ Ｐゴシック" charset="-128"/>
                <a:cs typeface="ＭＳ Ｐゴシック" charset="-128"/>
              </a:rPr>
              <a:t>M</a:t>
            </a:r>
            <a:r>
              <a:rPr lang="en-US" sz="2800" b="1" kern="0" dirty="0" smtClean="0">
                <a:latin typeface="Calibri"/>
                <a:ea typeface="ＭＳ Ｐゴシック" charset="-128"/>
                <a:cs typeface="ＭＳ Ｐゴシック" charset="-128"/>
              </a:rPr>
              <a:t>ap of global connectivity </a:t>
            </a:r>
            <a:endParaRPr lang="en-US" sz="2800" b="1" kern="0" dirty="0">
              <a:latin typeface="Calibri"/>
              <a:ea typeface="ＭＳ Ｐゴシック" charset="-128"/>
              <a:cs typeface="ＭＳ Ｐゴシック" charset="-128"/>
            </a:endParaRPr>
          </a:p>
          <a:p>
            <a:pPr marL="798299" lvl="1" indent="-341899" algn="l">
              <a:spcBef>
                <a:spcPct val="20000"/>
              </a:spcBef>
              <a:buFontTx/>
              <a:buChar char="•"/>
              <a:defRPr/>
            </a:pPr>
            <a:r>
              <a:rPr lang="en-US" sz="2800" b="1" kern="0" dirty="0" smtClean="0">
                <a:latin typeface="Calibri"/>
                <a:ea typeface="ＭＳ Ｐゴシック" charset="-128"/>
                <a:cs typeface="ＭＳ Ｐゴシック" charset="-128"/>
              </a:rPr>
              <a:t>Effect of climate change</a:t>
            </a:r>
            <a:endParaRPr lang="en-US" sz="2800" b="1" kern="0" dirty="0">
              <a:latin typeface="Calibri"/>
              <a:ea typeface="ＭＳ Ｐゴシック" charset="-128"/>
              <a:cs typeface="ＭＳ Ｐゴシック" charset="-128"/>
            </a:endParaRPr>
          </a:p>
        </p:txBody>
      </p:sp>
      <p:pic>
        <p:nvPicPr>
          <p:cNvPr id="8" name="Picture 7" descr="two-layer-model.pdf"/>
          <p:cNvPicPr>
            <a:picLocks noChangeAspect="1"/>
          </p:cNvPicPr>
          <p:nvPr/>
        </p:nvPicPr>
        <p:blipFill>
          <a:blip r:embed="rId6"/>
          <a:stretch>
            <a:fillRect/>
          </a:stretch>
        </p:blipFill>
        <p:spPr>
          <a:xfrm>
            <a:off x="4572000" y="914400"/>
            <a:ext cx="4468314" cy="2501963"/>
          </a:xfrm>
          <a:prstGeom prst="rect">
            <a:avLst/>
          </a:prstGeom>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79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nowbird-2013-post copy (dragged).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875059" cy="6858000"/>
          </a:xfrm>
          <a:prstGeom prst="rect">
            <a:avLst/>
          </a:prstGeom>
        </p:spPr>
      </p:pic>
      <p:pic>
        <p:nvPicPr>
          <p:cNvPr id="5" name="Picture 4" descr="LCS_Chaos_cover.png"/>
          <p:cNvPicPr>
            <a:picLocks noChangeAspect="1"/>
          </p:cNvPicPr>
          <p:nvPr/>
        </p:nvPicPr>
        <p:blipFill>
          <a:blip r:embed="rId3"/>
          <a:stretch>
            <a:fillRect/>
          </a:stretch>
        </p:blipFill>
        <p:spPr>
          <a:xfrm>
            <a:off x="7696200" y="685800"/>
            <a:ext cx="1000337" cy="1295400"/>
          </a:xfrm>
          <a:prstGeom prst="rect">
            <a:avLst/>
          </a:prstGeom>
          <a:effectLst>
            <a:outerShdw blurRad="50800" dist="38100" dir="2700000" algn="tl" rotWithShape="0">
              <a:srgbClr val="000000">
                <a:alpha val="43000"/>
              </a:srgbClr>
            </a:outerShdw>
          </a:effectLst>
        </p:spPr>
      </p:pic>
      <p:sp>
        <p:nvSpPr>
          <p:cNvPr id="6" name="Rectangle 5"/>
          <p:cNvSpPr/>
          <p:nvPr/>
        </p:nvSpPr>
        <p:spPr>
          <a:xfrm>
            <a:off x="5791200" y="152400"/>
            <a:ext cx="3124200" cy="738387"/>
          </a:xfrm>
          <a:prstGeom prst="rect">
            <a:avLst/>
          </a:prstGeom>
        </p:spPr>
        <p:txBody>
          <a:bodyPr wrap="square" lIns="91162" tIns="45583" rIns="91162" bIns="45583">
            <a:spAutoFit/>
          </a:bodyPr>
          <a:lstStyle/>
          <a:p>
            <a:pPr algn="l"/>
            <a:r>
              <a:rPr lang="en-US" sz="1400" b="1" dirty="0" smtClean="0">
                <a:solidFill>
                  <a:srgbClr val="19002F"/>
                </a:solidFill>
                <a:latin typeface="Helvetica" charset="0"/>
              </a:rPr>
              <a:t>Sponsors: NSF DEB-0919088</a:t>
            </a:r>
          </a:p>
          <a:p>
            <a:pPr algn="l"/>
            <a:r>
              <a:rPr lang="en-US" sz="1400" b="1" dirty="0" smtClean="0">
                <a:solidFill>
                  <a:srgbClr val="19002F"/>
                </a:solidFill>
                <a:latin typeface="Helvetica" charset="0"/>
              </a:rPr>
              <a:t>	NSF CMMI</a:t>
            </a:r>
            <a:r>
              <a:rPr lang="en-US" sz="1400" b="1" smtClean="0">
                <a:solidFill>
                  <a:srgbClr val="19002F"/>
                </a:solidFill>
                <a:latin typeface="Helvetica" charset="0"/>
              </a:rPr>
              <a:t>-1100263</a:t>
            </a:r>
            <a:endParaRPr lang="en-US" sz="1400" b="1" dirty="0" smtClean="0">
              <a:solidFill>
                <a:srgbClr val="19002F"/>
              </a:solidFill>
              <a:latin typeface="Helvetica" charset="0"/>
            </a:endParaRPr>
          </a:p>
          <a:p>
            <a:pPr algn="l"/>
            <a:r>
              <a:rPr lang="en-US" sz="1400" i="1" dirty="0" smtClean="0">
                <a:solidFill>
                  <a:srgbClr val="19002F"/>
                </a:solidFill>
                <a:latin typeface="Helvetica" charset="0"/>
              </a:rPr>
              <a:t>			</a:t>
            </a:r>
          </a:p>
        </p:txBody>
      </p:sp>
      <p:sp>
        <p:nvSpPr>
          <p:cNvPr id="7" name="Rectangle 6"/>
          <p:cNvSpPr/>
          <p:nvPr/>
        </p:nvSpPr>
        <p:spPr bwMode="auto">
          <a:xfrm>
            <a:off x="2514600" y="1066800"/>
            <a:ext cx="4648200" cy="6096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173" tIns="45588" rIns="91173" bIns="45588" numCol="1" rtlCol="0" anchor="ctr" anchorCtr="0" compatLnSpc="1">
            <a:prstTxWarp prst="textNoShape">
              <a:avLst/>
            </a:prstTxWarp>
          </a:bodyPr>
          <a:lstStyle/>
          <a:p>
            <a:pPr defTabSz="911731"/>
            <a:endParaRPr lang="en-US" dirty="0"/>
          </a:p>
        </p:txBody>
      </p:sp>
      <p:sp>
        <p:nvSpPr>
          <p:cNvPr id="8" name="Rectangle 7"/>
          <p:cNvSpPr/>
          <p:nvPr/>
        </p:nvSpPr>
        <p:spPr bwMode="auto">
          <a:xfrm>
            <a:off x="609600" y="5181600"/>
            <a:ext cx="4648200" cy="2286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173" tIns="45588" rIns="91173" bIns="45588" numCol="1" rtlCol="0" anchor="ctr" anchorCtr="0" compatLnSpc="1">
            <a:prstTxWarp prst="textNoShape">
              <a:avLst/>
            </a:prstTxWarp>
          </a:bodyPr>
          <a:lstStyle/>
          <a:p>
            <a:pPr defTabSz="911731"/>
            <a:endParaRPr lang="en-US" dirty="0"/>
          </a:p>
        </p:txBody>
      </p:sp>
      <p:sp>
        <p:nvSpPr>
          <p:cNvPr id="9" name="Rectangle 8"/>
          <p:cNvSpPr/>
          <p:nvPr/>
        </p:nvSpPr>
        <p:spPr bwMode="auto">
          <a:xfrm>
            <a:off x="7162800" y="4876800"/>
            <a:ext cx="1738606" cy="3048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173" tIns="45588" rIns="91173" bIns="45588" numCol="1" rtlCol="0" anchor="ctr" anchorCtr="0" compatLnSpc="1">
            <a:prstTxWarp prst="textNoShape">
              <a:avLst/>
            </a:prstTxWarp>
          </a:bodyPr>
          <a:lstStyle/>
          <a:p>
            <a:pPr defTabSz="911731"/>
            <a:endParaRPr lang="en-US" dirty="0"/>
          </a:p>
        </p:txBody>
      </p:sp>
      <p:sp>
        <p:nvSpPr>
          <p:cNvPr id="11" name="Title 1"/>
          <p:cNvSpPr txBox="1">
            <a:spLocks/>
          </p:cNvSpPr>
          <p:nvPr/>
        </p:nvSpPr>
        <p:spPr bwMode="auto">
          <a:xfrm>
            <a:off x="0" y="533400"/>
            <a:ext cx="9144000" cy="533400"/>
          </a:xfrm>
          <a:prstGeom prst="rect">
            <a:avLst/>
          </a:prstGeom>
          <a:noFill/>
          <a:ln w="9525">
            <a:noFill/>
            <a:miter lim="800000"/>
            <a:headEnd/>
            <a:tailEnd/>
          </a:ln>
        </p:spPr>
        <p:txBody>
          <a:bodyPr vert="horz" wrap="square" lIns="91173" tIns="45588" rIns="91173" bIns="45588" numCol="1" anchor="ctr" anchorCtr="0" compatLnSpc="1">
            <a:prstTxWarp prst="textNoShape">
              <a:avLst/>
            </a:prstTxWarp>
          </a:bodyPr>
          <a:lstStyle/>
          <a:p>
            <a:pPr lvl="0">
              <a:defRPr/>
            </a:pPr>
            <a:r>
              <a:rPr lang="en-US" sz="3200" b="1" kern="0" dirty="0" smtClean="0">
                <a:solidFill>
                  <a:schemeClr val="accent1">
                    <a:lumMod val="25000"/>
                  </a:schemeClr>
                </a:solidFill>
                <a:latin typeface="Calibri"/>
                <a:ea typeface="ＭＳ Ｐゴシック" charset="-128"/>
                <a:cs typeface="ＭＳ Ｐゴシック" charset="-128"/>
              </a:rPr>
              <a:t>Thank You</a:t>
            </a:r>
            <a:endParaRPr lang="en-US" sz="3200" b="1" kern="0" dirty="0">
              <a:solidFill>
                <a:schemeClr val="accent1">
                  <a:lumMod val="25000"/>
                </a:schemeClr>
              </a:solidFill>
              <a:latin typeface="Calibri"/>
              <a:ea typeface="ＭＳ Ｐゴシック" charset="-128"/>
              <a:cs typeface="ＭＳ Ｐゴシック" charset="-128"/>
            </a:endParaRPr>
          </a:p>
        </p:txBody>
      </p:sp>
    </p:spTree>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Extra Slides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11729120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C:\Users\AJ\Documents\VT Graduate School\Research\Biological\Photos\012510_Wheat_Photos\DSC07376.JPG"/>
          <p:cNvPicPr>
            <a:picLocks noChangeAspect="1" noChangeArrowheads="1"/>
          </p:cNvPicPr>
          <p:nvPr/>
        </p:nvPicPr>
        <p:blipFill>
          <a:blip r:embed="rId2" cstate="print"/>
          <a:srcRect/>
          <a:stretch>
            <a:fillRect/>
          </a:stretch>
        </p:blipFill>
        <p:spPr bwMode="auto">
          <a:xfrm>
            <a:off x="4" y="1371600"/>
            <a:ext cx="2415177" cy="1981200"/>
          </a:xfrm>
          <a:prstGeom prst="rect">
            <a:avLst/>
          </a:prstGeom>
          <a:noFill/>
        </p:spPr>
      </p:pic>
      <p:pic>
        <p:nvPicPr>
          <p:cNvPr id="4" name="Picture 2" descr="C:\Users\AJ\Documents\VT Graduate School\Research\Biological\Fusarium Project\Deposistion\Spring 2011\2011 Inoculation\DSC07514.JPG"/>
          <p:cNvPicPr>
            <a:picLocks noChangeAspect="1" noChangeArrowheads="1"/>
          </p:cNvPicPr>
          <p:nvPr/>
        </p:nvPicPr>
        <p:blipFill>
          <a:blip r:embed="rId3" cstate="print"/>
          <a:srcRect l="37500" t="33333" r="23333" b="6667"/>
          <a:stretch>
            <a:fillRect/>
          </a:stretch>
        </p:blipFill>
        <p:spPr bwMode="auto">
          <a:xfrm>
            <a:off x="3352800" y="1143001"/>
            <a:ext cx="1905000" cy="2393916"/>
          </a:xfrm>
          <a:prstGeom prst="rect">
            <a:avLst/>
          </a:prstGeom>
          <a:noFill/>
        </p:spPr>
      </p:pic>
      <p:sp>
        <p:nvSpPr>
          <p:cNvPr id="6" name="Text Box 2244"/>
          <p:cNvSpPr txBox="1">
            <a:spLocks noChangeArrowheads="1"/>
          </p:cNvSpPr>
          <p:nvPr/>
        </p:nvSpPr>
        <p:spPr bwMode="auto">
          <a:xfrm>
            <a:off x="0" y="3352802"/>
            <a:ext cx="2667000" cy="405881"/>
          </a:xfrm>
          <a:prstGeom prst="rect">
            <a:avLst/>
          </a:prstGeom>
          <a:noFill/>
          <a:ln w="9525">
            <a:noFill/>
            <a:miter lim="800000"/>
            <a:headEnd/>
            <a:tailEnd/>
          </a:ln>
        </p:spPr>
        <p:txBody>
          <a:bodyPr wrap="square" lIns="97110" tIns="48556" rIns="97110" bIns="48556">
            <a:spAutoFit/>
          </a:bodyPr>
          <a:lstStyle/>
          <a:p>
            <a:pPr defTabSz="3884382">
              <a:defRPr/>
            </a:pPr>
            <a:r>
              <a:rPr lang="en-US" sz="2000" dirty="0" smtClean="0"/>
              <a:t>5 acres of winter wheat</a:t>
            </a:r>
          </a:p>
        </p:txBody>
      </p:sp>
      <p:sp>
        <p:nvSpPr>
          <p:cNvPr id="7" name="Text Box 2244"/>
          <p:cNvSpPr txBox="1">
            <a:spLocks noChangeArrowheads="1"/>
          </p:cNvSpPr>
          <p:nvPr/>
        </p:nvSpPr>
        <p:spPr bwMode="auto">
          <a:xfrm>
            <a:off x="2971800" y="3505202"/>
            <a:ext cx="2667000" cy="405881"/>
          </a:xfrm>
          <a:prstGeom prst="rect">
            <a:avLst/>
          </a:prstGeom>
          <a:noFill/>
          <a:ln w="9525">
            <a:noFill/>
            <a:miter lim="800000"/>
            <a:headEnd/>
            <a:tailEnd/>
          </a:ln>
        </p:spPr>
        <p:txBody>
          <a:bodyPr wrap="square" lIns="97110" tIns="48556" rIns="97110" bIns="48556">
            <a:spAutoFit/>
          </a:bodyPr>
          <a:lstStyle/>
          <a:p>
            <a:pPr defTabSz="3884382">
              <a:defRPr/>
            </a:pPr>
            <a:r>
              <a:rPr lang="en-US" sz="2000" dirty="0" smtClean="0"/>
              <a:t>Inoculum preparation </a:t>
            </a:r>
          </a:p>
        </p:txBody>
      </p:sp>
      <p:sp>
        <p:nvSpPr>
          <p:cNvPr id="8" name="Text Box 2244"/>
          <p:cNvSpPr txBox="1">
            <a:spLocks noChangeArrowheads="1"/>
          </p:cNvSpPr>
          <p:nvPr/>
        </p:nvSpPr>
        <p:spPr bwMode="auto">
          <a:xfrm>
            <a:off x="6324600" y="3276602"/>
            <a:ext cx="2438400" cy="405881"/>
          </a:xfrm>
          <a:prstGeom prst="rect">
            <a:avLst/>
          </a:prstGeom>
          <a:noFill/>
          <a:ln w="9525">
            <a:noFill/>
            <a:miter lim="800000"/>
            <a:headEnd/>
            <a:tailEnd/>
          </a:ln>
        </p:spPr>
        <p:txBody>
          <a:bodyPr wrap="square" lIns="97110" tIns="48556" rIns="97110" bIns="48556">
            <a:spAutoFit/>
          </a:bodyPr>
          <a:lstStyle/>
          <a:p>
            <a:pPr defTabSz="3884382">
              <a:defRPr/>
            </a:pPr>
            <a:r>
              <a:rPr lang="en-US" sz="2000" dirty="0" smtClean="0"/>
              <a:t>Field inoculation</a:t>
            </a:r>
          </a:p>
        </p:txBody>
      </p:sp>
      <p:pic>
        <p:nvPicPr>
          <p:cNvPr id="9" name="Picture 3" descr="C:\Users\AJ\Documents\VT Graduate School\Research\Biological\Fusarium Project\Deposistion\Spring 2011\2011 Inoculation\DSC07490.JPG"/>
          <p:cNvPicPr>
            <a:picLocks noChangeAspect="1" noChangeArrowheads="1"/>
          </p:cNvPicPr>
          <p:nvPr/>
        </p:nvPicPr>
        <p:blipFill>
          <a:blip r:embed="rId4" cstate="print"/>
          <a:srcRect/>
          <a:stretch>
            <a:fillRect/>
          </a:stretch>
        </p:blipFill>
        <p:spPr bwMode="auto">
          <a:xfrm>
            <a:off x="6324600" y="1219199"/>
            <a:ext cx="2600960" cy="2133600"/>
          </a:xfrm>
          <a:prstGeom prst="rect">
            <a:avLst/>
          </a:prstGeom>
          <a:noFill/>
        </p:spPr>
      </p:pic>
      <p:pic>
        <p:nvPicPr>
          <p:cNvPr id="11" name="Picture 5" descr="C:\Users\AJ\Documents\VT Graduate School\Research\Biological\Fusarium Project\Deposistion\Spring 2011\Photos of Collections Stands\DSC07438.JPG"/>
          <p:cNvPicPr>
            <a:picLocks noChangeAspect="1" noChangeArrowheads="1"/>
          </p:cNvPicPr>
          <p:nvPr/>
        </p:nvPicPr>
        <p:blipFill>
          <a:blip r:embed="rId5" cstate="print"/>
          <a:srcRect/>
          <a:stretch>
            <a:fillRect/>
          </a:stretch>
        </p:blipFill>
        <p:spPr bwMode="auto">
          <a:xfrm>
            <a:off x="0" y="4107656"/>
            <a:ext cx="3352800" cy="2750344"/>
          </a:xfrm>
          <a:prstGeom prst="rect">
            <a:avLst/>
          </a:prstGeom>
          <a:noFill/>
        </p:spPr>
      </p:pic>
      <p:cxnSp>
        <p:nvCxnSpPr>
          <p:cNvPr id="13" name="Straight Arrow Connector 12"/>
          <p:cNvCxnSpPr/>
          <p:nvPr/>
        </p:nvCxnSpPr>
        <p:spPr>
          <a:xfrm>
            <a:off x="2514600" y="2438399"/>
            <a:ext cx="762000" cy="0"/>
          </a:xfrm>
          <a:prstGeom prst="straightConnector1">
            <a:avLst/>
          </a:prstGeom>
          <a:ln w="1270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5410200" y="2438399"/>
            <a:ext cx="762000" cy="0"/>
          </a:xfrm>
          <a:prstGeom prst="straightConnector1">
            <a:avLst/>
          </a:prstGeom>
          <a:ln w="1270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1" name="Title 1"/>
          <p:cNvSpPr txBox="1">
            <a:spLocks/>
          </p:cNvSpPr>
          <p:nvPr/>
        </p:nvSpPr>
        <p:spPr bwMode="auto">
          <a:xfrm>
            <a:off x="0" y="0"/>
            <a:ext cx="9144000" cy="990600"/>
          </a:xfrm>
          <a:prstGeom prst="rect">
            <a:avLst/>
          </a:prstGeom>
          <a:noFill/>
          <a:ln w="9525">
            <a:noFill/>
            <a:miter lim="800000"/>
            <a:headEnd/>
            <a:tailEnd/>
          </a:ln>
        </p:spPr>
        <p:txBody>
          <a:bodyPr vert="horz" wrap="square" lIns="91162" tIns="45583" rIns="91162" bIns="45583" numCol="1" anchor="ctr" anchorCtr="0" compatLnSpc="1">
            <a:prstTxWarp prst="textNoShape">
              <a:avLst/>
            </a:prstTxWarp>
          </a:bodyPr>
          <a:lstStyle/>
          <a:p>
            <a:pPr lvl="0">
              <a:defRPr/>
            </a:pPr>
            <a:r>
              <a:rPr lang="en-US" sz="3600" b="1" kern="0" dirty="0" smtClean="0">
                <a:solidFill>
                  <a:schemeClr val="accent1">
                    <a:lumMod val="25000"/>
                  </a:schemeClr>
                </a:solidFill>
                <a:latin typeface="Calibri"/>
                <a:ea typeface="ＭＳ Ｐゴシック" charset="-128"/>
                <a:cs typeface="ＭＳ Ｐゴシック" charset="-128"/>
              </a:rPr>
              <a:t>Field experiments: tracking movement of plant pathogen from a controlled source</a:t>
            </a:r>
            <a:endParaRPr lang="en-US" sz="3600" b="1" kern="0" dirty="0">
              <a:solidFill>
                <a:schemeClr val="accent1">
                  <a:lumMod val="25000"/>
                </a:schemeClr>
              </a:solidFill>
              <a:latin typeface="Calibri"/>
              <a:ea typeface="ＭＳ Ｐゴシック" charset="-128"/>
              <a:cs typeface="ＭＳ Ｐゴシック" charset="-128"/>
            </a:endParaRPr>
          </a:p>
        </p:txBody>
      </p:sp>
      <p:sp>
        <p:nvSpPr>
          <p:cNvPr id="22" name="Text Box 2244"/>
          <p:cNvSpPr txBox="1">
            <a:spLocks noChangeArrowheads="1"/>
          </p:cNvSpPr>
          <p:nvPr/>
        </p:nvSpPr>
        <p:spPr bwMode="auto">
          <a:xfrm>
            <a:off x="304800" y="4343402"/>
            <a:ext cx="2667000" cy="405881"/>
          </a:xfrm>
          <a:prstGeom prst="rect">
            <a:avLst/>
          </a:prstGeom>
          <a:noFill/>
          <a:ln w="9525">
            <a:noFill/>
            <a:miter lim="800000"/>
            <a:headEnd/>
            <a:tailEnd/>
          </a:ln>
        </p:spPr>
        <p:txBody>
          <a:bodyPr wrap="square" lIns="97110" tIns="48556" rIns="97110" bIns="48556">
            <a:spAutoFit/>
          </a:bodyPr>
          <a:lstStyle/>
          <a:p>
            <a:pPr defTabSz="3884382">
              <a:defRPr/>
            </a:pPr>
            <a:r>
              <a:rPr lang="en-US" sz="2000" dirty="0" smtClean="0"/>
              <a:t>Dozens of samplers</a:t>
            </a:r>
          </a:p>
        </p:txBody>
      </p:sp>
      <p:pic>
        <p:nvPicPr>
          <p:cNvPr id="24" name="Picture 23" descr="Screen Shot 2012-09-04 at 2.00.59 PM.png"/>
          <p:cNvPicPr>
            <a:picLocks noChangeAspect="1"/>
          </p:cNvPicPr>
          <p:nvPr/>
        </p:nvPicPr>
        <p:blipFill>
          <a:blip r:embed="rId6"/>
          <a:stretch>
            <a:fillRect/>
          </a:stretch>
        </p:blipFill>
        <p:spPr>
          <a:xfrm>
            <a:off x="6019804" y="4572000"/>
            <a:ext cx="2772059" cy="2081212"/>
          </a:xfrm>
          <a:prstGeom prst="rect">
            <a:avLst/>
          </a:prstGeom>
        </p:spPr>
      </p:pic>
      <p:sp>
        <p:nvSpPr>
          <p:cNvPr id="25" name="Text Box 2244"/>
          <p:cNvSpPr txBox="1">
            <a:spLocks noChangeArrowheads="1"/>
          </p:cNvSpPr>
          <p:nvPr/>
        </p:nvSpPr>
        <p:spPr bwMode="auto">
          <a:xfrm>
            <a:off x="6096000" y="3886200"/>
            <a:ext cx="2667000" cy="713658"/>
          </a:xfrm>
          <a:prstGeom prst="rect">
            <a:avLst/>
          </a:prstGeom>
          <a:noFill/>
          <a:ln w="9525">
            <a:noFill/>
            <a:miter lim="800000"/>
            <a:headEnd/>
            <a:tailEnd/>
          </a:ln>
        </p:spPr>
        <p:txBody>
          <a:bodyPr wrap="square" lIns="97110" tIns="48556" rIns="97110" bIns="48556">
            <a:spAutoFit/>
          </a:bodyPr>
          <a:lstStyle/>
          <a:p>
            <a:pPr defTabSz="3884382">
              <a:defRPr/>
            </a:pPr>
            <a:r>
              <a:rPr lang="en-US" sz="2000" dirty="0" smtClean="0"/>
              <a:t>Pathogen deposited decreases with distance </a:t>
            </a:r>
          </a:p>
        </p:txBody>
      </p:sp>
      <p:pic>
        <p:nvPicPr>
          <p:cNvPr id="16" name="Picture 15" descr="C:\Users\AJ\Documents\VT Graduate School\Research\Biological\Fusarium Project\2012\Field Set-up\2012 Field Plan Final.jpg"/>
          <p:cNvPicPr/>
          <p:nvPr/>
        </p:nvPicPr>
        <p:blipFill>
          <a:blip r:embed="rId7">
            <a:extLst>
              <a:ext uri="{28A0092B-C50C-407E-A947-70E740481C1C}">
                <a14:useLocalDpi xmlns:a14="http://schemas.microsoft.com/office/drawing/2010/main" val="0"/>
              </a:ext>
            </a:extLst>
          </a:blip>
          <a:srcRect/>
          <a:stretch>
            <a:fillRect/>
          </a:stretch>
        </p:blipFill>
        <p:spPr bwMode="auto">
          <a:xfrm>
            <a:off x="2819402" y="4085355"/>
            <a:ext cx="3105883" cy="2772647"/>
          </a:xfrm>
          <a:prstGeom prst="rect">
            <a:avLst/>
          </a:prstGeom>
          <a:noFill/>
          <a:ln>
            <a:noFill/>
          </a:ln>
        </p:spPr>
      </p:pic>
    </p:spTree>
    <p:extLst>
      <p:ext uri="{BB962C8B-B14F-4D97-AF65-F5344CB8AC3E}">
        <p14:creationId xmlns:p14="http://schemas.microsoft.com/office/powerpoint/2010/main" val="4288747273"/>
      </p:ext>
    </p:extLst>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Picture 2"/>
          <p:cNvPicPr>
            <a:picLocks noChangeAspect="1" noChangeArrowheads="1"/>
          </p:cNvPicPr>
          <p:nvPr/>
        </p:nvPicPr>
        <p:blipFill>
          <a:blip r:embed="rId2"/>
          <a:srcRect l="6713"/>
          <a:stretch>
            <a:fillRect/>
          </a:stretch>
        </p:blipFill>
        <p:spPr bwMode="auto">
          <a:xfrm>
            <a:off x="4419600" y="533400"/>
            <a:ext cx="5082550" cy="8178800"/>
          </a:xfrm>
          <a:prstGeom prst="rect">
            <a:avLst/>
          </a:prstGeom>
          <a:noFill/>
          <a:ln w="9525">
            <a:solidFill>
              <a:schemeClr val="tx1"/>
            </a:solidFill>
            <a:miter lim="800000"/>
            <a:headEnd/>
            <a:tailEnd/>
          </a:ln>
          <a:effectLst/>
        </p:spPr>
      </p:pic>
      <p:pic>
        <p:nvPicPr>
          <p:cNvPr id="4" name="Picture 3" descr="Screen Shot 2012-09-21 at 7.43.51 AM.png"/>
          <p:cNvPicPr>
            <a:picLocks noChangeAspect="1"/>
          </p:cNvPicPr>
          <p:nvPr/>
        </p:nvPicPr>
        <p:blipFill>
          <a:blip r:embed="rId3"/>
          <a:stretch>
            <a:fillRect/>
          </a:stretch>
        </p:blipFill>
        <p:spPr>
          <a:xfrm>
            <a:off x="0" y="1905000"/>
            <a:ext cx="4361744" cy="4191000"/>
          </a:xfrm>
          <a:prstGeom prst="rect">
            <a:avLst/>
          </a:prstGeom>
          <a:ln>
            <a:solidFill>
              <a:schemeClr val="tx1"/>
            </a:solidFill>
          </a:ln>
        </p:spPr>
      </p:pic>
      <p:sp>
        <p:nvSpPr>
          <p:cNvPr id="5" name="Rectangle 4"/>
          <p:cNvSpPr txBox="1">
            <a:spLocks noChangeArrowheads="1"/>
          </p:cNvSpPr>
          <p:nvPr/>
        </p:nvSpPr>
        <p:spPr bwMode="auto">
          <a:xfrm>
            <a:off x="0" y="0"/>
            <a:ext cx="4648200" cy="1828800"/>
          </a:xfrm>
          <a:prstGeom prst="rect">
            <a:avLst/>
          </a:prstGeom>
          <a:noFill/>
          <a:ln w="9525">
            <a:noFill/>
            <a:miter lim="800000"/>
            <a:headEnd/>
            <a:tailEnd/>
          </a:ln>
        </p:spPr>
        <p:txBody>
          <a:bodyPr vert="horz" wrap="square" lIns="91162" tIns="45583" rIns="91162" bIns="45583" numCol="1" anchor="ctr" anchorCtr="0" compatLnSpc="1">
            <a:prstTxWarp prst="textNoShape">
              <a:avLst/>
            </a:prstTxWarp>
          </a:bodyPr>
          <a:lstStyle/>
          <a:p>
            <a:pPr defTabSz="911625" eaLnBrk="1" hangingPunct="1">
              <a:defRPr/>
            </a:pPr>
            <a:r>
              <a:rPr lang="en-US" sz="2800" b="1" kern="0" dirty="0" smtClean="0">
                <a:solidFill>
                  <a:schemeClr val="accent1">
                    <a:lumMod val="25000"/>
                  </a:schemeClr>
                </a:solidFill>
                <a:latin typeface="Helvetica" charset="0"/>
                <a:ea typeface="ＭＳ Ｐゴシック" charset="-128"/>
                <a:cs typeface="ＭＳ Ｐゴシック" charset="-128"/>
              </a:rPr>
              <a:t>Food supply concerns, bioterrorism</a:t>
            </a:r>
          </a:p>
        </p:txBody>
      </p:sp>
    </p:spTree>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bwMode="auto">
          <a:xfrm>
            <a:off x="0" y="152400"/>
            <a:ext cx="9144000" cy="533400"/>
          </a:xfrm>
          <a:prstGeom prst="rect">
            <a:avLst/>
          </a:prstGeom>
          <a:noFill/>
          <a:ln w="9525">
            <a:noFill/>
            <a:miter lim="800000"/>
            <a:headEnd/>
            <a:tailEnd/>
          </a:ln>
        </p:spPr>
        <p:txBody>
          <a:bodyPr vert="horz" wrap="square" lIns="91173" tIns="45588" rIns="91173" bIns="45588" numCol="1" anchor="ctr" anchorCtr="0" compatLnSpc="1">
            <a:prstTxWarp prst="textNoShape">
              <a:avLst/>
            </a:prstTxWarp>
          </a:bodyPr>
          <a:lstStyle/>
          <a:p>
            <a:pPr lvl="0">
              <a:defRPr/>
            </a:pPr>
            <a:r>
              <a:rPr lang="en-US" sz="3600" b="1" kern="0" dirty="0" smtClean="0">
                <a:solidFill>
                  <a:schemeClr val="accent1">
                    <a:lumMod val="25000"/>
                  </a:schemeClr>
                </a:solidFill>
                <a:latin typeface="Calibri"/>
                <a:ea typeface="ＭＳ Ｐゴシック" charset="-128"/>
                <a:cs typeface="ＭＳ Ｐゴシック" charset="-128"/>
              </a:rPr>
              <a:t>Microbes ride in clouds, catalyze rain</a:t>
            </a:r>
            <a:endParaRPr lang="en-US" sz="3600" b="1" kern="0" dirty="0">
              <a:solidFill>
                <a:schemeClr val="accent1">
                  <a:lumMod val="25000"/>
                </a:schemeClr>
              </a:solidFill>
              <a:latin typeface="Calibri"/>
              <a:ea typeface="ＭＳ Ｐゴシック" charset="-128"/>
              <a:cs typeface="ＭＳ Ｐゴシック" charset="-128"/>
            </a:endParaRPr>
          </a:p>
        </p:txBody>
      </p:sp>
      <p:pic>
        <p:nvPicPr>
          <p:cNvPr id="6" name="Picture 5" descr="Screen Shot 2012-12-10 at 8.52.48 AM.png"/>
          <p:cNvPicPr>
            <a:picLocks noChangeAspect="1"/>
          </p:cNvPicPr>
          <p:nvPr/>
        </p:nvPicPr>
        <p:blipFill>
          <a:blip r:embed="rId2"/>
          <a:stretch>
            <a:fillRect/>
          </a:stretch>
        </p:blipFill>
        <p:spPr>
          <a:xfrm>
            <a:off x="1676400" y="762000"/>
            <a:ext cx="5791200" cy="5780495"/>
          </a:xfrm>
          <a:prstGeom prst="rect">
            <a:avLst/>
          </a:prstGeom>
        </p:spPr>
      </p:pic>
    </p:spTree>
    <p:extLst>
      <p:ext uri="{BB962C8B-B14F-4D97-AF65-F5344CB8AC3E}">
        <p14:creationId xmlns:p14="http://schemas.microsoft.com/office/powerpoint/2010/main" val="2895751080"/>
      </p:ext>
    </p:extLst>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4"/>
          <p:cNvSpPr>
            <a:spLocks noChangeArrowheads="1"/>
          </p:cNvSpPr>
          <p:nvPr/>
        </p:nvSpPr>
        <p:spPr bwMode="auto">
          <a:xfrm>
            <a:off x="8124019" y="3233749"/>
            <a:ext cx="838239" cy="245997"/>
          </a:xfrm>
          <a:prstGeom prst="rect">
            <a:avLst/>
          </a:prstGeom>
          <a:noFill/>
          <a:ln w="9525">
            <a:noFill/>
            <a:miter lim="800000"/>
            <a:headEnd/>
            <a:tailEnd/>
          </a:ln>
        </p:spPr>
        <p:txBody>
          <a:bodyPr wrap="none" lIns="91216" tIns="45609" rIns="91216" bIns="45609">
            <a:prstTxWarp prst="textNoShape">
              <a:avLst/>
            </a:prstTxWarp>
            <a:spAutoFit/>
          </a:bodyPr>
          <a:lstStyle/>
          <a:p>
            <a:pPr>
              <a:buFont typeface="Wingdings" charset="2"/>
              <a:buNone/>
            </a:pPr>
            <a:r>
              <a:rPr lang="en-US" sz="1000" b="1" dirty="0">
                <a:solidFill>
                  <a:schemeClr val="bg1"/>
                </a:solidFill>
                <a:latin typeface="Calibri" charset="0"/>
              </a:rPr>
              <a:t>Coastal flow</a:t>
            </a:r>
          </a:p>
        </p:txBody>
      </p:sp>
      <p:pic>
        <p:nvPicPr>
          <p:cNvPr id="5" name="Picture 4" descr="Auto_correlation_TimeLag_ErrorBar_mod.jpg"/>
          <p:cNvPicPr>
            <a:picLocks noChangeAspect="1"/>
          </p:cNvPicPr>
          <p:nvPr/>
        </p:nvPicPr>
        <p:blipFill>
          <a:blip r:embed="rId3"/>
          <a:stretch>
            <a:fillRect/>
          </a:stretch>
        </p:blipFill>
        <p:spPr>
          <a:xfrm>
            <a:off x="228600" y="1066800"/>
            <a:ext cx="8496300" cy="5148030"/>
          </a:xfrm>
          <a:prstGeom prst="rect">
            <a:avLst/>
          </a:prstGeom>
        </p:spPr>
      </p:pic>
      <p:sp>
        <p:nvSpPr>
          <p:cNvPr id="6" name="Title 1"/>
          <p:cNvSpPr txBox="1">
            <a:spLocks/>
          </p:cNvSpPr>
          <p:nvPr/>
        </p:nvSpPr>
        <p:spPr bwMode="auto">
          <a:xfrm>
            <a:off x="3200400" y="1066800"/>
            <a:ext cx="5486400" cy="1371600"/>
          </a:xfrm>
          <a:prstGeom prst="rect">
            <a:avLst/>
          </a:prstGeom>
          <a:noFill/>
          <a:ln w="9525">
            <a:noFill/>
            <a:miter lim="800000"/>
            <a:headEnd/>
            <a:tailEnd/>
          </a:ln>
        </p:spPr>
        <p:txBody>
          <a:bodyPr vert="horz" wrap="square" lIns="91152" tIns="45578" rIns="91152" bIns="45578" numCol="1" anchor="ctr" anchorCtr="0" compatLnSpc="1">
            <a:prstTxWarp prst="textNoShape">
              <a:avLst/>
            </a:prstTxWarp>
          </a:bodyPr>
          <a:lstStyle/>
          <a:p>
            <a:pPr lvl="0" algn="l">
              <a:defRPr/>
            </a:pPr>
            <a:r>
              <a:rPr lang="en-US" b="1" kern="0" dirty="0" smtClean="0">
                <a:solidFill>
                  <a:schemeClr val="accent1">
                    <a:lumMod val="25000"/>
                  </a:schemeClr>
                </a:solidFill>
                <a:latin typeface="Calibri"/>
                <a:ea typeface="ＭＳ Ｐゴシック" charset="-128"/>
                <a:cs typeface="ＭＳ Ｐゴシック" charset="-128"/>
              </a:rPr>
              <a:t>Yields autocorrelation timescale of about 6 – 9 hours &gt;&gt; 10 min sample intervals</a:t>
            </a:r>
            <a:endParaRPr lang="en-US" b="1" kern="0" dirty="0">
              <a:solidFill>
                <a:schemeClr val="accent1">
                  <a:lumMod val="25000"/>
                </a:schemeClr>
              </a:solidFill>
              <a:latin typeface="Calibri"/>
              <a:ea typeface="ＭＳ Ｐゴシック" charset="-128"/>
              <a:cs typeface="ＭＳ Ｐゴシック" charset="-128"/>
            </a:endParaRPr>
          </a:p>
        </p:txBody>
      </p:sp>
      <p:sp>
        <p:nvSpPr>
          <p:cNvPr id="7" name="Title 1"/>
          <p:cNvSpPr txBox="1">
            <a:spLocks/>
          </p:cNvSpPr>
          <p:nvPr/>
        </p:nvSpPr>
        <p:spPr bwMode="auto">
          <a:xfrm>
            <a:off x="0" y="152400"/>
            <a:ext cx="9144000" cy="685800"/>
          </a:xfrm>
          <a:prstGeom prst="rect">
            <a:avLst/>
          </a:prstGeom>
          <a:solidFill>
            <a:schemeClr val="bg1"/>
          </a:solidFill>
          <a:ln w="9525">
            <a:noFill/>
            <a:miter lim="800000"/>
            <a:headEnd/>
            <a:tailEnd/>
          </a:ln>
        </p:spPr>
        <p:txBody>
          <a:bodyPr vert="horz" wrap="square" lIns="91216" tIns="45609" rIns="91216" bIns="45609" numCol="1" anchor="ctr" anchorCtr="0" compatLnSpc="1">
            <a:prstTxWarp prst="textNoShape">
              <a:avLst/>
            </a:prstTxWarp>
          </a:bodyPr>
          <a:lstStyle/>
          <a:p>
            <a:pPr lvl="0">
              <a:defRPr/>
            </a:pPr>
            <a:r>
              <a:rPr lang="en-US" sz="3600" b="1" kern="0" dirty="0" smtClean="0">
                <a:solidFill>
                  <a:schemeClr val="accent1">
                    <a:lumMod val="25000"/>
                  </a:schemeClr>
                </a:solidFill>
                <a:latin typeface="Calibri"/>
                <a:ea typeface="ＭＳ Ｐゴシック" charset="-128"/>
                <a:cs typeface="ＭＳ Ｐゴシック" charset="-128"/>
              </a:rPr>
              <a:t>Auto-correlation vs. time-lag </a:t>
            </a:r>
            <a:r>
              <a:rPr lang="en-US" sz="3600" b="1" kern="0" dirty="0" smtClean="0">
                <a:solidFill>
                  <a:schemeClr val="accent1">
                    <a:lumMod val="25000"/>
                  </a:schemeClr>
                </a:solidFill>
                <a:latin typeface="Calibri"/>
                <a:ea typeface="ＭＳ Ｐゴシック" charset="-128"/>
                <a:cs typeface="ＭＳ Ｐゴシック" charset="-128"/>
                <a:sym typeface="Wingdings"/>
              </a:rPr>
              <a:t> </a:t>
            </a:r>
            <a:endParaRPr lang="en-US" sz="3600" b="1" kern="0" dirty="0">
              <a:solidFill>
                <a:schemeClr val="accent1">
                  <a:lumMod val="25000"/>
                </a:schemeClr>
              </a:solidFill>
              <a:latin typeface="Calibri"/>
              <a:ea typeface="ＭＳ Ｐゴシック" charset="-128"/>
              <a:cs typeface="ＭＳ Ｐゴシック" charset="-128"/>
            </a:endParaRPr>
          </a:p>
        </p:txBody>
      </p:sp>
      <p:sp>
        <p:nvSpPr>
          <p:cNvPr id="8" name="Title 1"/>
          <p:cNvSpPr txBox="1">
            <a:spLocks/>
          </p:cNvSpPr>
          <p:nvPr/>
        </p:nvSpPr>
        <p:spPr bwMode="auto">
          <a:xfrm>
            <a:off x="3429000" y="2286000"/>
            <a:ext cx="5486400" cy="685800"/>
          </a:xfrm>
          <a:prstGeom prst="rect">
            <a:avLst/>
          </a:prstGeom>
          <a:noFill/>
          <a:ln w="9525">
            <a:noFill/>
            <a:miter lim="800000"/>
            <a:headEnd/>
            <a:tailEnd/>
          </a:ln>
        </p:spPr>
        <p:txBody>
          <a:bodyPr vert="horz" wrap="square" lIns="91152" tIns="45578" rIns="91152" bIns="45578" numCol="1" anchor="ctr" anchorCtr="0" compatLnSpc="1">
            <a:prstTxWarp prst="textNoShape">
              <a:avLst/>
            </a:prstTxWarp>
          </a:bodyPr>
          <a:lstStyle/>
          <a:p>
            <a:pPr lvl="0" algn="l">
              <a:defRPr/>
            </a:pPr>
            <a:r>
              <a:rPr lang="en-US" b="1" kern="0" dirty="0" smtClean="0">
                <a:solidFill>
                  <a:schemeClr val="accent1">
                    <a:lumMod val="25000"/>
                  </a:schemeClr>
                </a:solidFill>
                <a:latin typeface="Calibri"/>
                <a:ea typeface="ＭＳ Ｐゴシック" charset="-128"/>
                <a:cs typeface="ＭＳ Ｐゴシック" charset="-128"/>
              </a:rPr>
              <a:t>Can be interpreted as microbial ‘clouds’</a:t>
            </a:r>
          </a:p>
          <a:p>
            <a:pPr lvl="0" algn="l">
              <a:defRPr/>
            </a:pPr>
            <a:r>
              <a:rPr lang="en-US" b="1" kern="0" dirty="0" smtClean="0">
                <a:solidFill>
                  <a:schemeClr val="accent1">
                    <a:lumMod val="25000"/>
                  </a:schemeClr>
                </a:solidFill>
                <a:latin typeface="Calibri"/>
                <a:ea typeface="ＭＳ Ｐゴシック" charset="-128"/>
                <a:cs typeface="ＭＳ Ｐゴシック" charset="-128"/>
              </a:rPr>
              <a:t>  with coherence scales of 20 - 100 km</a:t>
            </a:r>
            <a:endParaRPr lang="en-US" b="1" kern="0" dirty="0">
              <a:solidFill>
                <a:schemeClr val="accent1">
                  <a:lumMod val="25000"/>
                </a:schemeClr>
              </a:solidFill>
              <a:latin typeface="Calibri"/>
              <a:ea typeface="ＭＳ Ｐゴシック" charset="-128"/>
              <a:cs typeface="ＭＳ Ｐゴシック" charset="-128"/>
            </a:endParaRPr>
          </a:p>
        </p:txBody>
      </p:sp>
    </p:spTree>
    <p:extLst>
      <p:ext uri="{BB962C8B-B14F-4D97-AF65-F5344CB8AC3E}">
        <p14:creationId xmlns:p14="http://schemas.microsoft.com/office/powerpoint/2010/main" val="2642719631"/>
      </p:ext>
    </p:extLst>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shot 2010-10-25 at 2.53.50 PM.png"/>
          <p:cNvPicPr>
            <a:picLocks noChangeAspect="1"/>
          </p:cNvPicPr>
          <p:nvPr/>
        </p:nvPicPr>
        <p:blipFill>
          <a:blip r:embed="rId3"/>
          <a:stretch>
            <a:fillRect/>
          </a:stretch>
        </p:blipFill>
        <p:spPr>
          <a:xfrm>
            <a:off x="554196" y="1546426"/>
            <a:ext cx="8021783" cy="2348043"/>
          </a:xfrm>
          <a:prstGeom prst="rect">
            <a:avLst/>
          </a:prstGeom>
        </p:spPr>
      </p:pic>
      <p:sp>
        <p:nvSpPr>
          <p:cNvPr id="6" name="Title 1"/>
          <p:cNvSpPr txBox="1">
            <a:spLocks/>
          </p:cNvSpPr>
          <p:nvPr/>
        </p:nvSpPr>
        <p:spPr bwMode="auto">
          <a:xfrm>
            <a:off x="0" y="152400"/>
            <a:ext cx="9144000" cy="533400"/>
          </a:xfrm>
          <a:prstGeom prst="rect">
            <a:avLst/>
          </a:prstGeom>
          <a:noFill/>
          <a:ln w="9525">
            <a:noFill/>
            <a:miter lim="800000"/>
            <a:headEnd/>
            <a:tailEnd/>
          </a:ln>
        </p:spPr>
        <p:txBody>
          <a:bodyPr vert="horz" wrap="square" lIns="91173" tIns="45588" rIns="91173" bIns="45588" numCol="1" anchor="ctr" anchorCtr="0" compatLnSpc="1">
            <a:prstTxWarp prst="textNoShape">
              <a:avLst/>
            </a:prstTxWarp>
          </a:bodyPr>
          <a:lstStyle/>
          <a:p>
            <a:pPr lvl="0">
              <a:defRPr/>
            </a:pPr>
            <a:r>
              <a:rPr lang="en-US" sz="3600" b="1" kern="0" dirty="0" smtClean="0">
                <a:solidFill>
                  <a:schemeClr val="accent1">
                    <a:lumMod val="25000"/>
                  </a:schemeClr>
                </a:solidFill>
                <a:latin typeface="Calibri"/>
                <a:ea typeface="ＭＳ Ｐゴシック" charset="-128"/>
                <a:cs typeface="ＭＳ Ｐゴシック" charset="-128"/>
              </a:rPr>
              <a:t>Future and ongoing work</a:t>
            </a:r>
            <a:endParaRPr lang="en-US" sz="3600" b="1" kern="0" dirty="0">
              <a:solidFill>
                <a:schemeClr val="accent1">
                  <a:lumMod val="25000"/>
                </a:schemeClr>
              </a:solidFill>
              <a:latin typeface="Calibri"/>
              <a:ea typeface="ＭＳ Ｐゴシック" charset="-128"/>
              <a:cs typeface="ＭＳ Ｐゴシック" charset="-128"/>
            </a:endParaRPr>
          </a:p>
        </p:txBody>
      </p:sp>
      <p:sp>
        <p:nvSpPr>
          <p:cNvPr id="7" name="Vertical Text Placeholder 8"/>
          <p:cNvSpPr txBox="1">
            <a:spLocks/>
          </p:cNvSpPr>
          <p:nvPr/>
        </p:nvSpPr>
        <p:spPr bwMode="auto">
          <a:xfrm>
            <a:off x="533400" y="762000"/>
            <a:ext cx="8382000" cy="5791200"/>
          </a:xfrm>
          <a:prstGeom prst="rect">
            <a:avLst/>
          </a:prstGeom>
          <a:noFill/>
          <a:ln w="9525">
            <a:noFill/>
            <a:miter lim="800000"/>
            <a:headEnd/>
            <a:tailEnd/>
          </a:ln>
        </p:spPr>
        <p:txBody>
          <a:bodyPr vert="horz" wrap="square" lIns="91173" tIns="45588" rIns="91173" bIns="45588" numCol="1" anchor="t" anchorCtr="0" compatLnSpc="1">
            <a:prstTxWarp prst="textNoShape">
              <a:avLst/>
            </a:prstTxWarp>
          </a:bodyPr>
          <a:lstStyle/>
          <a:p>
            <a:pPr marL="341899" indent="-341899" algn="l" defTabSz="911731">
              <a:spcBef>
                <a:spcPct val="20000"/>
              </a:spcBef>
              <a:buFontTx/>
              <a:buChar char="•"/>
              <a:defRPr/>
            </a:pPr>
            <a:r>
              <a:rPr lang="en-US" sz="2800" b="1" kern="0" dirty="0" smtClean="0">
                <a:latin typeface="Calibri"/>
                <a:ea typeface="ＭＳ Ｐゴシック" charset="-128"/>
                <a:cs typeface="ＭＳ Ｐゴシック" charset="-128"/>
              </a:rPr>
              <a:t>Airborne collections may encode recent atmospheric mixing events</a:t>
            </a:r>
          </a:p>
          <a:p>
            <a:pPr marL="341899" indent="-341899" algn="l" defTabSz="911731">
              <a:spcBef>
                <a:spcPct val="20000"/>
              </a:spcBef>
              <a:buFontTx/>
              <a:buChar char="•"/>
              <a:defRPr/>
            </a:pPr>
            <a:endParaRPr lang="en-US" sz="2800" b="1" kern="0" dirty="0" smtClean="0">
              <a:latin typeface="Calibri"/>
              <a:ea typeface="ＭＳ Ｐゴシック" charset="-128"/>
              <a:cs typeface="ＭＳ Ｐゴシック" charset="-128"/>
            </a:endParaRPr>
          </a:p>
          <a:p>
            <a:pPr marL="341899" indent="-341899" algn="l" defTabSz="911731">
              <a:spcBef>
                <a:spcPct val="20000"/>
              </a:spcBef>
              <a:buFontTx/>
              <a:buChar char="•"/>
              <a:defRPr/>
            </a:pPr>
            <a:endParaRPr lang="en-US" sz="2800" b="1" kern="0" dirty="0" smtClean="0">
              <a:latin typeface="Calibri"/>
              <a:ea typeface="ＭＳ Ｐゴシック" charset="-128"/>
              <a:cs typeface="ＭＳ Ｐゴシック" charset="-128"/>
            </a:endParaRPr>
          </a:p>
          <a:p>
            <a:pPr marL="341899" indent="-341899" algn="l" defTabSz="911731">
              <a:spcBef>
                <a:spcPct val="20000"/>
              </a:spcBef>
              <a:buFontTx/>
              <a:buChar char="•"/>
              <a:defRPr/>
            </a:pPr>
            <a:endParaRPr lang="en-US" sz="2800" b="1" kern="0" dirty="0" smtClean="0">
              <a:latin typeface="Calibri"/>
              <a:ea typeface="ＭＳ Ｐゴシック" charset="-128"/>
              <a:cs typeface="ＭＳ Ｐゴシック" charset="-128"/>
            </a:endParaRPr>
          </a:p>
          <a:p>
            <a:pPr marL="341899" indent="-341899" algn="l" defTabSz="911731">
              <a:spcBef>
                <a:spcPct val="20000"/>
              </a:spcBef>
              <a:buFontTx/>
              <a:buChar char="•"/>
              <a:defRPr/>
            </a:pPr>
            <a:endParaRPr lang="en-US" sz="2800" b="1" kern="0" dirty="0" smtClean="0">
              <a:latin typeface="Calibri"/>
              <a:ea typeface="ＭＳ Ｐゴシック" charset="-128"/>
              <a:cs typeface="ＭＳ Ｐゴシック" charset="-128"/>
            </a:endParaRPr>
          </a:p>
          <a:p>
            <a:pPr marL="341899" indent="-341899" algn="l" defTabSz="911731">
              <a:spcBef>
                <a:spcPct val="20000"/>
              </a:spcBef>
              <a:defRPr/>
            </a:pPr>
            <a:endParaRPr lang="en-US" sz="2800" b="1" kern="0" dirty="0" smtClean="0">
              <a:latin typeface="Calibri"/>
              <a:ea typeface="ＭＳ Ｐゴシック" charset="-128"/>
              <a:cs typeface="ＭＳ Ｐゴシック" charset="-128"/>
            </a:endParaRPr>
          </a:p>
          <a:p>
            <a:pPr marL="341899" indent="-341899" algn="l" defTabSz="911731">
              <a:spcBef>
                <a:spcPct val="20000"/>
              </a:spcBef>
              <a:buFontTx/>
              <a:buChar char="•"/>
              <a:defRPr/>
            </a:pPr>
            <a:endParaRPr lang="en-US" sz="2800" b="1" kern="0" dirty="0" smtClean="0">
              <a:latin typeface="Calibri"/>
              <a:ea typeface="ＭＳ Ｐゴシック" charset="-128"/>
              <a:cs typeface="ＭＳ Ｐゴシック" charset="-128"/>
            </a:endParaRPr>
          </a:p>
          <a:p>
            <a:pPr marL="341899" indent="-341899" algn="l" defTabSz="911731">
              <a:spcBef>
                <a:spcPct val="20000"/>
              </a:spcBef>
              <a:buFontTx/>
              <a:buChar char="•"/>
              <a:defRPr/>
            </a:pPr>
            <a:endParaRPr lang="en-US" sz="2800" b="1" kern="0" dirty="0" smtClean="0">
              <a:latin typeface="Calibri"/>
              <a:ea typeface="ＭＳ Ｐゴシック" charset="-128"/>
              <a:cs typeface="ＭＳ Ｐゴシック" charset="-128"/>
            </a:endParaRPr>
          </a:p>
          <a:p>
            <a:pPr marL="341899" indent="-341899" algn="l" defTabSz="911731">
              <a:spcBef>
                <a:spcPct val="20000"/>
              </a:spcBef>
              <a:defRPr/>
            </a:pPr>
            <a:endParaRPr lang="en-US" sz="2800" b="1" kern="0" dirty="0" smtClean="0">
              <a:latin typeface="Calibri"/>
              <a:ea typeface="ＭＳ Ｐゴシック" charset="-128"/>
              <a:cs typeface="ＭＳ Ｐゴシック" charset="-128"/>
            </a:endParaRPr>
          </a:p>
        </p:txBody>
      </p:sp>
      <p:sp>
        <p:nvSpPr>
          <p:cNvPr id="11" name="Vertical Text Placeholder 8"/>
          <p:cNvSpPr txBox="1">
            <a:spLocks/>
          </p:cNvSpPr>
          <p:nvPr/>
        </p:nvSpPr>
        <p:spPr bwMode="auto">
          <a:xfrm>
            <a:off x="554182" y="3832412"/>
            <a:ext cx="4191000" cy="5791200"/>
          </a:xfrm>
          <a:prstGeom prst="rect">
            <a:avLst/>
          </a:prstGeom>
          <a:noFill/>
          <a:ln w="9525">
            <a:noFill/>
            <a:miter lim="800000"/>
            <a:headEnd/>
            <a:tailEnd/>
          </a:ln>
        </p:spPr>
        <p:txBody>
          <a:bodyPr vert="horz" wrap="square" lIns="91173" tIns="45588" rIns="91173" bIns="45588" numCol="1" anchor="t" anchorCtr="0" compatLnSpc="1">
            <a:prstTxWarp prst="textNoShape">
              <a:avLst/>
            </a:prstTxWarp>
          </a:bodyPr>
          <a:lstStyle/>
          <a:p>
            <a:pPr marL="341899" indent="-341899" algn="l" defTabSz="911731">
              <a:spcBef>
                <a:spcPct val="20000"/>
              </a:spcBef>
              <a:defRPr/>
            </a:pPr>
            <a:endParaRPr lang="en-US" sz="2800" b="1" kern="0" dirty="0" smtClean="0">
              <a:latin typeface="Calibri"/>
              <a:ea typeface="ＭＳ Ｐゴシック" charset="-128"/>
              <a:cs typeface="ＭＳ Ｐゴシック" charset="-128"/>
            </a:endParaRPr>
          </a:p>
        </p:txBody>
      </p:sp>
      <p:pic>
        <p:nvPicPr>
          <p:cNvPr id="8" name="Picture 7" descr="fusarium_counts.pdf"/>
          <p:cNvPicPr>
            <a:picLocks noChangeAspect="1"/>
          </p:cNvPicPr>
          <p:nvPr/>
        </p:nvPicPr>
        <p:blipFill>
          <a:blip r:embed="rId4"/>
          <a:stretch>
            <a:fillRect/>
          </a:stretch>
        </p:blipFill>
        <p:spPr>
          <a:xfrm>
            <a:off x="4724400" y="3913180"/>
            <a:ext cx="3914775" cy="2944820"/>
          </a:xfrm>
          <a:prstGeom prst="rect">
            <a:avLst/>
          </a:prstGeom>
        </p:spPr>
      </p:pic>
      <p:sp>
        <p:nvSpPr>
          <p:cNvPr id="9" name="Vertical Text Placeholder 8"/>
          <p:cNvSpPr txBox="1">
            <a:spLocks/>
          </p:cNvSpPr>
          <p:nvPr/>
        </p:nvSpPr>
        <p:spPr bwMode="auto">
          <a:xfrm>
            <a:off x="381000" y="3733800"/>
            <a:ext cx="4495800" cy="2743200"/>
          </a:xfrm>
          <a:prstGeom prst="rect">
            <a:avLst/>
          </a:prstGeom>
          <a:noFill/>
          <a:ln w="9525">
            <a:noFill/>
            <a:miter lim="800000"/>
            <a:headEnd/>
            <a:tailEnd/>
          </a:ln>
        </p:spPr>
        <p:txBody>
          <a:bodyPr vert="horz" wrap="square" lIns="91173" tIns="45588" rIns="91173" bIns="45588" numCol="1" anchor="t" anchorCtr="0" compatLnSpc="1">
            <a:prstTxWarp prst="textNoShape">
              <a:avLst/>
            </a:prstTxWarp>
          </a:bodyPr>
          <a:lstStyle/>
          <a:p>
            <a:pPr marL="341899" indent="-341899" algn="l" defTabSz="911731">
              <a:spcBef>
                <a:spcPct val="20000"/>
              </a:spcBef>
              <a:defRPr/>
            </a:pPr>
            <a:endParaRPr lang="en-US" sz="2800" b="1" kern="0" dirty="0" smtClean="0">
              <a:latin typeface="Calibri"/>
              <a:ea typeface="ＭＳ Ｐゴシック" charset="-128"/>
              <a:cs typeface="ＭＳ Ｐゴシック" charset="-128"/>
            </a:endParaRPr>
          </a:p>
          <a:p>
            <a:pPr marL="341899" indent="-341899" algn="l">
              <a:spcBef>
                <a:spcPct val="20000"/>
              </a:spcBef>
              <a:buFontTx/>
              <a:buChar char="•"/>
              <a:defRPr/>
            </a:pPr>
            <a:r>
              <a:rPr lang="en-US" sz="2800" b="1" kern="0" dirty="0" smtClean="0">
                <a:latin typeface="Calibri"/>
                <a:ea typeface="ＭＳ Ｐゴシック" charset="-128"/>
                <a:cs typeface="ＭＳ Ｐゴシック" charset="-128"/>
              </a:rPr>
              <a:t>Consider geodesic theory to find KAM-like boundaries which can transport microbes</a:t>
            </a:r>
          </a:p>
        </p:txBody>
      </p:sp>
    </p:spTree>
    <p:extLst>
      <p:ext uri="{BB962C8B-B14F-4D97-AF65-F5344CB8AC3E}">
        <p14:creationId xmlns:p14="http://schemas.microsoft.com/office/powerpoint/2010/main" val="2158944458"/>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bg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defRPr>
        </a:defPPr>
      </a:lstStyle>
    </a:spDef>
    <a:lnDef>
      <a:spPr bwMode="auto">
        <a:xfrm>
          <a:off x="0" y="0"/>
          <a:ext cx="1" cy="1"/>
        </a:xfrm>
        <a:custGeom>
          <a:avLst/>
          <a:gdLst/>
          <a:ahLst/>
          <a:cxnLst/>
          <a:rect l="0" t="0" r="0" b="0"/>
          <a:pathLst/>
        </a:custGeom>
        <a:noFill/>
        <a:ln w="9525" cap="flat" cmpd="sng" algn="ctr">
          <a:solidFill>
            <a:schemeClr val="bg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44563</TotalTime>
  <Words>2160</Words>
  <Application>Microsoft Macintosh PowerPoint</Application>
  <PresentationFormat>On-screen Show (4:3)</PresentationFormat>
  <Paragraphs>325</Paragraphs>
  <Slides>63</Slides>
  <Notes>21</Notes>
  <HiddenSlides>0</HiddenSlides>
  <MMClips>13</MMClips>
  <ScaleCrop>false</ScaleCrop>
  <HeadingPairs>
    <vt:vector size="4" baseType="variant">
      <vt:variant>
        <vt:lpstr>Theme</vt:lpstr>
      </vt:variant>
      <vt:variant>
        <vt:i4>4</vt:i4>
      </vt:variant>
      <vt:variant>
        <vt:lpstr>Slide Titles</vt:lpstr>
      </vt:variant>
      <vt:variant>
        <vt:i4>63</vt:i4>
      </vt:variant>
    </vt:vector>
  </HeadingPairs>
  <TitlesOfParts>
    <vt:vector size="67" baseType="lpstr">
      <vt:lpstr>Blank Presentation</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Curtain-like partitions moving over landscape</vt:lpstr>
      <vt:lpstr>PowerPoint Presentation</vt:lpstr>
      <vt:lpstr>PowerPoint Presentation</vt:lpstr>
      <vt:lpstr>PowerPoint Presentation</vt:lpstr>
      <vt:lpstr>PowerPoint Presentation</vt:lpstr>
      <vt:lpstr>PowerPoint Presentation</vt:lpstr>
      <vt:lpstr>PowerPoint Presentation</vt:lpstr>
      <vt:lpstr>Sampling on either side of a LCS</vt:lpstr>
      <vt:lpstr>Sampling on either side of a LCS</vt:lpstr>
      <vt:lpstr>Sampling on either side of a LCS</vt:lpstr>
      <vt:lpstr>PowerPoint Presentation</vt:lpstr>
      <vt:lpstr>PowerPoint Presentation</vt:lpstr>
      <vt:lpstr>PowerPoint Presentation</vt:lpstr>
      <vt:lpstr>PowerPoint Presentation</vt:lpstr>
      <vt:lpstr>Forecasting atmospheric LCS</vt:lpstr>
      <vt:lpstr>Forecasting atmospheric LCS</vt:lpstr>
      <vt:lpstr>Forecasting atmospheric LCS</vt:lpstr>
      <vt:lpstr>PowerPoint Presentation</vt:lpstr>
      <vt:lpstr>PowerPoint Presentation</vt:lpstr>
      <vt:lpstr>PowerPoint Presentation</vt:lpstr>
      <vt:lpstr>PowerPoint Presentation</vt:lpstr>
      <vt:lpstr>PowerPoint Presentation</vt:lpstr>
      <vt:lpstr>Extra Slides</vt:lpstr>
      <vt:lpstr>PowerPoint Presentation</vt:lpstr>
      <vt:lpstr>PowerPoint Presentation</vt:lpstr>
      <vt:lpstr>PowerPoint Presentation</vt:lpstr>
      <vt:lpstr>PowerPoint Presentation</vt:lpstr>
      <vt:lpstr>PowerPoint Presentation</vt:lpstr>
    </vt:vector>
  </TitlesOfParts>
  <Manager/>
  <Company>Virginia Tech</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Shane Ross</dc:creator>
  <cp:keywords/>
  <dc:description/>
  <cp:lastModifiedBy>Shane Ross</cp:lastModifiedBy>
  <cp:revision>324</cp:revision>
  <dcterms:created xsi:type="dcterms:W3CDTF">2012-12-10T03:50:00Z</dcterms:created>
  <dcterms:modified xsi:type="dcterms:W3CDTF">2014-05-03T00:34:23Z</dcterms:modified>
  <cp:category/>
</cp:coreProperties>
</file>