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9" r:id="rId8"/>
    <p:sldId id="277" r:id="rId9"/>
    <p:sldId id="280" r:id="rId10"/>
    <p:sldId id="281" r:id="rId11"/>
    <p:sldId id="282" r:id="rId12"/>
    <p:sldId id="283" r:id="rId13"/>
    <p:sldId id="284" r:id="rId14"/>
    <p:sldId id="285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6" autoAdjust="0"/>
    <p:restoredTop sz="9466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min\meysam\Frontiers%20in%20Dynamics\figure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figure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figure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figure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figure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closed%20ey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closed%20ey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closed%20ey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closed%20ey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meysam\Frontiers%20in%20Dynamics\closed%20ey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Sheet2!$A$1:$A$15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Sheet2!$B$1:$B$15</c:f>
              <c:numCache>
                <c:formatCode>General</c:formatCode>
                <c:ptCount val="15"/>
                <c:pt idx="0">
                  <c:v>0.36818504036884747</c:v>
                </c:pt>
                <c:pt idx="1">
                  <c:v>0.34998643487960329</c:v>
                </c:pt>
                <c:pt idx="2">
                  <c:v>0.40271875198742735</c:v>
                </c:pt>
                <c:pt idx="3">
                  <c:v>0.36950772663713399</c:v>
                </c:pt>
                <c:pt idx="4">
                  <c:v>0.30158459152133898</c:v>
                </c:pt>
                <c:pt idx="5">
                  <c:v>0.30454084152592298</c:v>
                </c:pt>
                <c:pt idx="6">
                  <c:v>0.32986174441857102</c:v>
                </c:pt>
                <c:pt idx="7">
                  <c:v>0.30000015627679599</c:v>
                </c:pt>
                <c:pt idx="8">
                  <c:v>0.26777051148431602</c:v>
                </c:pt>
                <c:pt idx="9">
                  <c:v>0.31580567173181423</c:v>
                </c:pt>
                <c:pt idx="10">
                  <c:v>0.26649201181181598</c:v>
                </c:pt>
                <c:pt idx="11">
                  <c:v>0.24828263228756359</c:v>
                </c:pt>
                <c:pt idx="12">
                  <c:v>0.27175144820731573</c:v>
                </c:pt>
                <c:pt idx="13">
                  <c:v>0.25151695435826432</c:v>
                </c:pt>
                <c:pt idx="14">
                  <c:v>0.24531625213126218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9660544"/>
        <c:axId val="79825152"/>
      </c:barChart>
      <c:catAx>
        <c:axId val="79660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9825152"/>
        <c:crosses val="autoZero"/>
        <c:auto val="1"/>
        <c:lblAlgn val="ctr"/>
        <c:lblOffset val="100"/>
        <c:noMultiLvlLbl val="0"/>
      </c:catAx>
      <c:valAx>
        <c:axId val="798251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7966054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Sheet3!$A$1:$A$15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Sheet3!$B$1:$B$15</c:f>
              <c:numCache>
                <c:formatCode>General</c:formatCode>
                <c:ptCount val="15"/>
                <c:pt idx="0">
                  <c:v>0.35762922188649332</c:v>
                </c:pt>
                <c:pt idx="1">
                  <c:v>0.33325494675223732</c:v>
                </c:pt>
                <c:pt idx="2">
                  <c:v>0.40487004315365488</c:v>
                </c:pt>
                <c:pt idx="3">
                  <c:v>0.35975473100037197</c:v>
                </c:pt>
                <c:pt idx="4">
                  <c:v>0.252430510378229</c:v>
                </c:pt>
                <c:pt idx="5">
                  <c:v>0.29455286050819701</c:v>
                </c:pt>
                <c:pt idx="6">
                  <c:v>0.29804274116135498</c:v>
                </c:pt>
                <c:pt idx="7">
                  <c:v>0.28582817595882493</c:v>
                </c:pt>
                <c:pt idx="8">
                  <c:v>0.28730695634754688</c:v>
                </c:pt>
                <c:pt idx="9">
                  <c:v>0.29724977804414798</c:v>
                </c:pt>
                <c:pt idx="10">
                  <c:v>0.22948525820417301</c:v>
                </c:pt>
                <c:pt idx="11">
                  <c:v>0.27298345330177198</c:v>
                </c:pt>
                <c:pt idx="12">
                  <c:v>0.24104293097413573</c:v>
                </c:pt>
                <c:pt idx="13">
                  <c:v>0.25637426367888988</c:v>
                </c:pt>
                <c:pt idx="14">
                  <c:v>0.25144558361015001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5187840"/>
        <c:axId val="65190912"/>
      </c:barChart>
      <c:catAx>
        <c:axId val="65187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65190912"/>
        <c:crosses val="autoZero"/>
        <c:auto val="1"/>
        <c:lblAlgn val="ctr"/>
        <c:lblOffset val="100"/>
        <c:tickLblSkip val="1"/>
        <c:noMultiLvlLbl val="0"/>
      </c:catAx>
      <c:valAx>
        <c:axId val="65190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518784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Sheet4!$A$1:$A$15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Sheet4!$B$1:$B$15</c:f>
              <c:numCache>
                <c:formatCode>General</c:formatCode>
                <c:ptCount val="15"/>
                <c:pt idx="0">
                  <c:v>0.36709798688343298</c:v>
                </c:pt>
                <c:pt idx="1">
                  <c:v>0.34167630111851038</c:v>
                </c:pt>
                <c:pt idx="2">
                  <c:v>0.40438425955559598</c:v>
                </c:pt>
                <c:pt idx="3">
                  <c:v>0.37765672701233732</c:v>
                </c:pt>
                <c:pt idx="4">
                  <c:v>0.31610366691393038</c:v>
                </c:pt>
                <c:pt idx="5">
                  <c:v>0.31110631315215848</c:v>
                </c:pt>
                <c:pt idx="6">
                  <c:v>0.334205244661819</c:v>
                </c:pt>
                <c:pt idx="7">
                  <c:v>0.29615572483486935</c:v>
                </c:pt>
                <c:pt idx="8">
                  <c:v>0.27365736230003102</c:v>
                </c:pt>
                <c:pt idx="9">
                  <c:v>0.33691112999266687</c:v>
                </c:pt>
                <c:pt idx="10">
                  <c:v>0.25726430781169002</c:v>
                </c:pt>
                <c:pt idx="11">
                  <c:v>0.25932826033743123</c:v>
                </c:pt>
                <c:pt idx="12">
                  <c:v>0.291678997299677</c:v>
                </c:pt>
                <c:pt idx="13">
                  <c:v>0.25454170251487701</c:v>
                </c:pt>
                <c:pt idx="14">
                  <c:v>0.25455065221318379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5888512"/>
        <c:axId val="84938752"/>
      </c:barChart>
      <c:catAx>
        <c:axId val="75888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4938752"/>
        <c:crosses val="autoZero"/>
        <c:auto val="1"/>
        <c:lblAlgn val="ctr"/>
        <c:lblOffset val="100"/>
        <c:tickLblSkip val="1"/>
        <c:noMultiLvlLbl val="0"/>
      </c:catAx>
      <c:valAx>
        <c:axId val="849387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0555555555555582E-2"/>
              <c:y val="0.3179301545640128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75888512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Sheet5!$A$1:$A$15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Sheet5!$B$1:$B$15</c:f>
              <c:numCache>
                <c:formatCode>General</c:formatCode>
                <c:ptCount val="15"/>
                <c:pt idx="0">
                  <c:v>0.35879204736967035</c:v>
                </c:pt>
                <c:pt idx="1">
                  <c:v>0.33916263093302412</c:v>
                </c:pt>
                <c:pt idx="2">
                  <c:v>0.39974822123376152</c:v>
                </c:pt>
                <c:pt idx="3">
                  <c:v>0.37066965225730708</c:v>
                </c:pt>
                <c:pt idx="4">
                  <c:v>0.30700538443580438</c:v>
                </c:pt>
                <c:pt idx="5">
                  <c:v>0.31078390136002876</c:v>
                </c:pt>
                <c:pt idx="6">
                  <c:v>0.35502750582838932</c:v>
                </c:pt>
                <c:pt idx="7">
                  <c:v>0.28719106918391901</c:v>
                </c:pt>
                <c:pt idx="8">
                  <c:v>0.27217571213825398</c:v>
                </c:pt>
                <c:pt idx="9">
                  <c:v>0.33218070325283899</c:v>
                </c:pt>
                <c:pt idx="10">
                  <c:v>0.25589436464848597</c:v>
                </c:pt>
                <c:pt idx="11">
                  <c:v>0.265870060378956</c:v>
                </c:pt>
                <c:pt idx="12">
                  <c:v>0.30699985268741498</c:v>
                </c:pt>
                <c:pt idx="13">
                  <c:v>0.25208132192770238</c:v>
                </c:pt>
                <c:pt idx="14">
                  <c:v>0.22814468241710653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8900352"/>
        <c:axId val="108903040"/>
      </c:barChart>
      <c:catAx>
        <c:axId val="10890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8903040"/>
        <c:crosses val="autoZero"/>
        <c:auto val="1"/>
        <c:lblAlgn val="ctr"/>
        <c:lblOffset val="100"/>
        <c:tickLblSkip val="1"/>
        <c:noMultiLvlLbl val="0"/>
      </c:catAx>
      <c:valAx>
        <c:axId val="1089030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0890035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Sheet6!$A$1:$A$15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Sheet6!$B$1:$B$15</c:f>
              <c:numCache>
                <c:formatCode>General</c:formatCode>
                <c:ptCount val="15"/>
                <c:pt idx="0">
                  <c:v>0.397878282679824</c:v>
                </c:pt>
                <c:pt idx="1">
                  <c:v>0.33037392203788229</c:v>
                </c:pt>
                <c:pt idx="2">
                  <c:v>0.37073499540580412</c:v>
                </c:pt>
                <c:pt idx="3">
                  <c:v>0.38447090563987041</c:v>
                </c:pt>
                <c:pt idx="4">
                  <c:v>0.30973596621685712</c:v>
                </c:pt>
                <c:pt idx="5">
                  <c:v>0.28497331696109901</c:v>
                </c:pt>
                <c:pt idx="6">
                  <c:v>0.39475085187607312</c:v>
                </c:pt>
                <c:pt idx="7">
                  <c:v>0.27570739602209893</c:v>
                </c:pt>
                <c:pt idx="8">
                  <c:v>0.25978397721835206</c:v>
                </c:pt>
                <c:pt idx="9">
                  <c:v>0.33497809163008729</c:v>
                </c:pt>
                <c:pt idx="10">
                  <c:v>0.25046139973013593</c:v>
                </c:pt>
                <c:pt idx="11">
                  <c:v>0.23221730845745112</c:v>
                </c:pt>
                <c:pt idx="12">
                  <c:v>0.359157423363896</c:v>
                </c:pt>
                <c:pt idx="13">
                  <c:v>0.25585617178708847</c:v>
                </c:pt>
                <c:pt idx="14">
                  <c:v>0.23622000890019601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0375680"/>
        <c:axId val="110377600"/>
      </c:barChart>
      <c:catAx>
        <c:axId val="110375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</a:t>
                </a:r>
                <a:r>
                  <a:rPr lang="en-US" b="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combination of factors</a:t>
                </a:r>
                <a:endParaRPr lang="en-US" b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10377600"/>
        <c:crosses val="autoZero"/>
        <c:auto val="1"/>
        <c:lblAlgn val="ctr"/>
        <c:lblOffset val="100"/>
        <c:tickLblSkip val="1"/>
        <c:noMultiLvlLbl val="0"/>
      </c:catAx>
      <c:valAx>
        <c:axId val="1103776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10375680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Sheet1!$A$1:$A$15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Sheet1!$B$1:$B$15</c:f>
              <c:numCache>
                <c:formatCode>General</c:formatCode>
                <c:ptCount val="15"/>
                <c:pt idx="0">
                  <c:v>0.42189505177195202</c:v>
                </c:pt>
                <c:pt idx="1">
                  <c:v>0.33471820783793188</c:v>
                </c:pt>
                <c:pt idx="2">
                  <c:v>0.38422992784457488</c:v>
                </c:pt>
                <c:pt idx="3">
                  <c:v>0.407851186528499</c:v>
                </c:pt>
                <c:pt idx="4">
                  <c:v>0.32378188086092935</c:v>
                </c:pt>
                <c:pt idx="5">
                  <c:v>0.36923716251247402</c:v>
                </c:pt>
                <c:pt idx="6">
                  <c:v>0.35884979871522132</c:v>
                </c:pt>
                <c:pt idx="7">
                  <c:v>0.26403977097133779</c:v>
                </c:pt>
                <c:pt idx="8">
                  <c:v>0.30112629873297753</c:v>
                </c:pt>
                <c:pt idx="9">
                  <c:v>0.37278605433503698</c:v>
                </c:pt>
                <c:pt idx="10">
                  <c:v>0.27914437029265377</c:v>
                </c:pt>
                <c:pt idx="11">
                  <c:v>0.27768025410885638</c:v>
                </c:pt>
                <c:pt idx="12">
                  <c:v>0.35363897011023232</c:v>
                </c:pt>
                <c:pt idx="13">
                  <c:v>0.291315748480447</c:v>
                </c:pt>
                <c:pt idx="14">
                  <c:v>0.29677600255500802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8124544"/>
        <c:axId val="78127872"/>
      </c:barChart>
      <c:catAx>
        <c:axId val="78124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8127872"/>
        <c:crosses val="autoZero"/>
        <c:auto val="1"/>
        <c:lblAlgn val="ctr"/>
        <c:lblOffset val="100"/>
        <c:noMultiLvlLbl val="0"/>
      </c:catAx>
      <c:valAx>
        <c:axId val="781278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7812454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Sheet2!$A$1:$A$15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Sheet2!$B$1:$B$15</c:f>
              <c:numCache>
                <c:formatCode>General</c:formatCode>
                <c:ptCount val="15"/>
                <c:pt idx="0">
                  <c:v>0.41316157872051601</c:v>
                </c:pt>
                <c:pt idx="1">
                  <c:v>0.33053598869388112</c:v>
                </c:pt>
                <c:pt idx="2">
                  <c:v>0.38770076128881253</c:v>
                </c:pt>
                <c:pt idx="3">
                  <c:v>0.39221153764622502</c:v>
                </c:pt>
                <c:pt idx="4">
                  <c:v>0.326519448487542</c:v>
                </c:pt>
                <c:pt idx="5">
                  <c:v>0.35904105519929302</c:v>
                </c:pt>
                <c:pt idx="6">
                  <c:v>0.34467909609467212</c:v>
                </c:pt>
                <c:pt idx="7">
                  <c:v>0.272308036992577</c:v>
                </c:pt>
                <c:pt idx="8">
                  <c:v>0.32123323283767702</c:v>
                </c:pt>
                <c:pt idx="9">
                  <c:v>0.36328785286357701</c:v>
                </c:pt>
                <c:pt idx="10">
                  <c:v>0.26863251317301801</c:v>
                </c:pt>
                <c:pt idx="11">
                  <c:v>0.31289260357222748</c:v>
                </c:pt>
                <c:pt idx="12">
                  <c:v>0.34436477278273447</c:v>
                </c:pt>
                <c:pt idx="13">
                  <c:v>0.31399976902527776</c:v>
                </c:pt>
                <c:pt idx="14">
                  <c:v>0.30368636625647788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4769408"/>
        <c:axId val="77824768"/>
      </c:barChart>
      <c:catAx>
        <c:axId val="64769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7824768"/>
        <c:crosses val="autoZero"/>
        <c:auto val="1"/>
        <c:lblAlgn val="ctr"/>
        <c:lblOffset val="100"/>
        <c:tickLblSkip val="1"/>
        <c:noMultiLvlLbl val="0"/>
      </c:catAx>
      <c:valAx>
        <c:axId val="778247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476940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Sheet3!$A$1:$A$15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Sheet3!$B$1:$B$15</c:f>
              <c:numCache>
                <c:formatCode>General</c:formatCode>
                <c:ptCount val="15"/>
                <c:pt idx="0">
                  <c:v>0.42057051586197147</c:v>
                </c:pt>
                <c:pt idx="1">
                  <c:v>0.34753277276558098</c:v>
                </c:pt>
                <c:pt idx="2">
                  <c:v>0.38386916405843335</c:v>
                </c:pt>
                <c:pt idx="3">
                  <c:v>0.39598642442221088</c:v>
                </c:pt>
                <c:pt idx="4">
                  <c:v>0.325954696695062</c:v>
                </c:pt>
                <c:pt idx="5">
                  <c:v>0.36514189793632701</c:v>
                </c:pt>
                <c:pt idx="6">
                  <c:v>0.37979308299917108</c:v>
                </c:pt>
                <c:pt idx="7">
                  <c:v>0.27003750926424935</c:v>
                </c:pt>
                <c:pt idx="8">
                  <c:v>0.31481521178248223</c:v>
                </c:pt>
                <c:pt idx="9">
                  <c:v>0.359799467686157</c:v>
                </c:pt>
                <c:pt idx="10">
                  <c:v>0.28657222893775247</c:v>
                </c:pt>
                <c:pt idx="11">
                  <c:v>0.28578241525390136</c:v>
                </c:pt>
                <c:pt idx="12">
                  <c:v>0.36075037251402697</c:v>
                </c:pt>
                <c:pt idx="13">
                  <c:v>0.29426235544982232</c:v>
                </c:pt>
                <c:pt idx="14">
                  <c:v>0.29120133595553699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3922944"/>
        <c:axId val="83926400"/>
      </c:barChart>
      <c:catAx>
        <c:axId val="83922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3926400"/>
        <c:crosses val="autoZero"/>
        <c:auto val="1"/>
        <c:lblAlgn val="ctr"/>
        <c:lblOffset val="100"/>
        <c:tickLblSkip val="1"/>
        <c:noMultiLvlLbl val="0"/>
      </c:catAx>
      <c:valAx>
        <c:axId val="83926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83922944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Sheet4!$A$1:$A$15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Sheet4!$B$1:$B$15</c:f>
              <c:numCache>
                <c:formatCode>General</c:formatCode>
                <c:ptCount val="15"/>
                <c:pt idx="0">
                  <c:v>0.42320150631108999</c:v>
                </c:pt>
                <c:pt idx="1">
                  <c:v>0.34181895551619401</c:v>
                </c:pt>
                <c:pt idx="2">
                  <c:v>0.38278527910993965</c:v>
                </c:pt>
                <c:pt idx="3">
                  <c:v>0.39869636278793635</c:v>
                </c:pt>
                <c:pt idx="4">
                  <c:v>0.32597369758071776</c:v>
                </c:pt>
                <c:pt idx="5">
                  <c:v>0.36488843936710136</c:v>
                </c:pt>
                <c:pt idx="6">
                  <c:v>0.37290754729091435</c:v>
                </c:pt>
                <c:pt idx="7">
                  <c:v>0.284061317450302</c:v>
                </c:pt>
                <c:pt idx="8">
                  <c:v>0.315120436270169</c:v>
                </c:pt>
                <c:pt idx="9">
                  <c:v>0.35363710256654379</c:v>
                </c:pt>
                <c:pt idx="10">
                  <c:v>0.29611532353683001</c:v>
                </c:pt>
                <c:pt idx="11">
                  <c:v>0.31689017600491748</c:v>
                </c:pt>
                <c:pt idx="12">
                  <c:v>0.37393908450444435</c:v>
                </c:pt>
                <c:pt idx="13">
                  <c:v>0.30413918521843408</c:v>
                </c:pt>
                <c:pt idx="14">
                  <c:v>0.31086924955311501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8891520"/>
        <c:axId val="133887488"/>
      </c:barChart>
      <c:catAx>
        <c:axId val="108891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33887488"/>
        <c:crosses val="autoZero"/>
        <c:auto val="1"/>
        <c:lblAlgn val="ctr"/>
        <c:lblOffset val="100"/>
        <c:tickLblSkip val="1"/>
        <c:noMultiLvlLbl val="0"/>
      </c:catAx>
      <c:valAx>
        <c:axId val="1338874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0889152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cat>
            <c:strRef>
              <c:f>Sheet5!$A$1:$A$15</c:f>
              <c:strCache>
                <c:ptCount val="15"/>
                <c:pt idx="0">
                  <c:v>[1 0 0 0]</c:v>
                </c:pt>
                <c:pt idx="1">
                  <c:v>[0 1 0 0]</c:v>
                </c:pt>
                <c:pt idx="2">
                  <c:v>[0 0 1 0]</c:v>
                </c:pt>
                <c:pt idx="3">
                  <c:v>[0 0 0 1]</c:v>
                </c:pt>
                <c:pt idx="4">
                  <c:v>[1 1 0 0]</c:v>
                </c:pt>
                <c:pt idx="5">
                  <c:v>[1 0 1 0]</c:v>
                </c:pt>
                <c:pt idx="6">
                  <c:v>[1 0 0 1]</c:v>
                </c:pt>
                <c:pt idx="7">
                  <c:v>[0 1 1 0]</c:v>
                </c:pt>
                <c:pt idx="8">
                  <c:v>[0 1 0 1]</c:v>
                </c:pt>
                <c:pt idx="9">
                  <c:v>[0 0 1 1]</c:v>
                </c:pt>
                <c:pt idx="10">
                  <c:v>[1 1 1 0]</c:v>
                </c:pt>
                <c:pt idx="11">
                  <c:v>[1 1 0 1]</c:v>
                </c:pt>
                <c:pt idx="12">
                  <c:v>[1 0 1 1]</c:v>
                </c:pt>
                <c:pt idx="13">
                  <c:v>[0 1 1 1]</c:v>
                </c:pt>
                <c:pt idx="14">
                  <c:v>[1 1 1 1]</c:v>
                </c:pt>
              </c:strCache>
            </c:strRef>
          </c:cat>
          <c:val>
            <c:numRef>
              <c:f>Sheet5!$B$1:$B$15</c:f>
              <c:numCache>
                <c:formatCode>General</c:formatCode>
                <c:ptCount val="15"/>
                <c:pt idx="0">
                  <c:v>0.41865190461645202</c:v>
                </c:pt>
                <c:pt idx="1">
                  <c:v>0.34333630036317397</c:v>
                </c:pt>
                <c:pt idx="2">
                  <c:v>0.41799904087667</c:v>
                </c:pt>
                <c:pt idx="3">
                  <c:v>0.39360795661058501</c:v>
                </c:pt>
                <c:pt idx="4">
                  <c:v>0.312431845398427</c:v>
                </c:pt>
                <c:pt idx="5">
                  <c:v>0.36128128596758935</c:v>
                </c:pt>
                <c:pt idx="6">
                  <c:v>0.36687689254289529</c:v>
                </c:pt>
                <c:pt idx="7">
                  <c:v>0.28011371134094676</c:v>
                </c:pt>
                <c:pt idx="8">
                  <c:v>0.34050771753209902</c:v>
                </c:pt>
                <c:pt idx="9">
                  <c:v>0.34601244332852832</c:v>
                </c:pt>
                <c:pt idx="10">
                  <c:v>0.29709932925300497</c:v>
                </c:pt>
                <c:pt idx="11">
                  <c:v>0.292550000470024</c:v>
                </c:pt>
                <c:pt idx="12">
                  <c:v>0.38157629643236335</c:v>
                </c:pt>
                <c:pt idx="13">
                  <c:v>0.297408991841423</c:v>
                </c:pt>
                <c:pt idx="14">
                  <c:v>0.31562989563634247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6449024"/>
        <c:axId val="136480256"/>
      </c:barChart>
      <c:catAx>
        <c:axId val="136449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combinations of factors  </a:t>
                </a:r>
                <a:endParaRPr lang="en-US" sz="10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36480256"/>
        <c:crosses val="autoZero"/>
        <c:auto val="1"/>
        <c:lblAlgn val="ctr"/>
        <c:lblOffset val="100"/>
        <c:tickLblSkip val="1"/>
        <c:noMultiLvlLbl val="0"/>
      </c:catAx>
      <c:valAx>
        <c:axId val="1364802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RMSE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36449024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0.49848</cdr:x>
      <cdr:y>0.6928</cdr:y>
    </cdr:from>
    <cdr:to>
      <cdr:x>0.69262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47914" y="29384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6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1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3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9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8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5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55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6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3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5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8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D444C-2393-42CA-9001-52FB0753BB8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C930A-7D00-46C6-86CF-82510BB72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1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 Risk Assessment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64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676400"/>
            <a:ext cx="7467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21,700 fatal falls , 2.3 million nonfatal falls causes injuries  in 2010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cost: 0.2 billion dollars fatal, $19 billion dollars nonfatal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different factors that assumed to have contribution in fall risk </a:t>
            </a:r>
            <a:r>
              <a:rPr lang="en-US" dirty="0" err="1" smtClean="0"/>
              <a:t>assesment</a:t>
            </a:r>
            <a:endParaRPr lang="en-US" dirty="0" smtClean="0"/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Gait parameters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fear of falling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age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diabetes 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visual measures 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location of COM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location of COP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676400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The location of COP has fluctuation even in healthy young people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extracting information is difficult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Information in terms of unpredictability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Sample entropy measure of time series signal of location of COP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How similar the two vector of </a:t>
            </a:r>
            <a:r>
              <a:rPr lang="en-US" i="1" dirty="0" smtClean="0"/>
              <a:t>m </a:t>
            </a:r>
            <a:r>
              <a:rPr lang="en-US" dirty="0" smtClean="0"/>
              <a:t>sequential data are to each other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The similarity is defined by tolerance r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Sequence length m is called </a:t>
            </a:r>
            <a:r>
              <a:rPr lang="en-US" i="1" dirty="0" smtClean="0"/>
              <a:t>embedding dimension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COP factor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goal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1981200"/>
            <a:ext cx="7467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dirty="0" smtClean="0"/>
              <a:t>  8 parameters in this study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x-coordinate, Eyes closed, m =2,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y-coordinate, Eyes closed, m =2,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x-coordinate, Eyes closed, m =3,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y-coordinate, Eyes closed, m =3,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x-coordinate, Eyes open, m =2,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y-coordinate, Eyes open, m =2,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x-coordinate, Eyes open, m =3, r=0.25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</a:t>
            </a:r>
            <a:r>
              <a:rPr lang="en-US" i="1" dirty="0" err="1" smtClean="0"/>
              <a:t>SaEn</a:t>
            </a:r>
            <a:r>
              <a:rPr lang="en-US" i="1" dirty="0" smtClean="0"/>
              <a:t> y-coordinate, Eyes open, m =3, r=0.25	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i="1" dirty="0" smtClean="0"/>
              <a:t>  Question: If these parameters have contribution in fall risk assessment, how we can use these parameters to predict the probability of fall?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Fuzzy-clustering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0" y="1219200"/>
            <a:ext cx="5867400" cy="351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81400"/>
            <a:ext cx="4343400" cy="106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953000"/>
            <a:ext cx="5943600" cy="112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C-means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7616"/>
            <a:ext cx="8229600" cy="5611784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method </a:t>
            </a:r>
            <a:r>
              <a:rPr lang="en-US" sz="1800" dirty="0" smtClean="0"/>
              <a:t>allows </a:t>
            </a:r>
            <a:r>
              <a:rPr lang="en-US" sz="1800" dirty="0"/>
              <a:t>one piece of data </a:t>
            </a:r>
            <a:r>
              <a:rPr lang="en-US" sz="1800" dirty="0" smtClean="0"/>
              <a:t>to </a:t>
            </a:r>
            <a:r>
              <a:rPr lang="en-US" sz="1800" dirty="0"/>
              <a:t>belong to two or more </a:t>
            </a:r>
            <a:r>
              <a:rPr lang="en-US" sz="1800" dirty="0" smtClean="0"/>
              <a:t>clusters</a:t>
            </a:r>
          </a:p>
          <a:p>
            <a:r>
              <a:rPr lang="en-US" sz="1800" dirty="0" smtClean="0"/>
              <a:t>This method is based on minimizing following  objective function: 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Using </a:t>
            </a:r>
            <a:r>
              <a:rPr lang="en-US" sz="1800" dirty="0"/>
              <a:t>an iterative optimization algorithm on the objective function by updating the membership  and the cluster centers , fuzzy partitioning is carried out as follows</a:t>
            </a:r>
            <a:r>
              <a:rPr lang="en-US" sz="1800" dirty="0" smtClean="0"/>
              <a:t>: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The </a:t>
            </a:r>
            <a:r>
              <a:rPr lang="en-US" sz="1800" dirty="0"/>
              <a:t>iterations will continue until </a:t>
            </a:r>
            <a:r>
              <a:rPr lang="en-US" sz="1800" dirty="0" smtClean="0"/>
              <a:t>:</a:t>
            </a:r>
          </a:p>
          <a:p>
            <a:endParaRPr lang="en-US" sz="1800" dirty="0" smtClean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which k </a:t>
            </a:r>
            <a:r>
              <a:rPr lang="en-US" sz="1800" dirty="0"/>
              <a:t>is the iteration step and </a:t>
            </a:r>
            <a:r>
              <a:rPr lang="el-GR" sz="1800" dirty="0" smtClean="0"/>
              <a:t>ε</a:t>
            </a:r>
            <a:r>
              <a:rPr lang="en-US" sz="1800" dirty="0" smtClean="0"/>
              <a:t> is </a:t>
            </a:r>
            <a:r>
              <a:rPr lang="en-US" sz="1800" dirty="0"/>
              <a:t>a termination criterion between 0 and 1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8" y="1752600"/>
            <a:ext cx="3754272" cy="8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3581400"/>
            <a:ext cx="2667000" cy="143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84616"/>
            <a:ext cx="1371600" cy="123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45" y="5303294"/>
            <a:ext cx="2043111" cy="57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C-means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</a:t>
            </a:r>
            <a:r>
              <a:rPr lang="en-US" sz="1800" dirty="0"/>
              <a:t>maximum number of falls for this group </a:t>
            </a:r>
            <a:r>
              <a:rPr lang="en-US" sz="1800" dirty="0" smtClean="0"/>
              <a:t>was  </a:t>
            </a:r>
            <a:r>
              <a:rPr lang="en-US" sz="1800" dirty="0"/>
              <a:t>5 </a:t>
            </a:r>
            <a:r>
              <a:rPr lang="en-US" sz="1800" dirty="0" smtClean="0"/>
              <a:t>in </a:t>
            </a:r>
            <a:r>
              <a:rPr lang="en-US" sz="1800" dirty="0"/>
              <a:t>the past 12 month, the following equation has been used to determine the membership function of each </a:t>
            </a:r>
            <a:r>
              <a:rPr lang="en-US" sz="1800" dirty="0" smtClean="0"/>
              <a:t>person: 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/>
              <a:t>First, each of the effective parameters has been considered independently, and then any possible combinations of these parameters (up to all 8 parameters) have been discussed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 </a:t>
            </a:r>
            <a:r>
              <a:rPr lang="en-US" sz="1800" dirty="0"/>
              <a:t>The </a:t>
            </a:r>
            <a:r>
              <a:rPr lang="en-US" sz="1800" dirty="0" smtClean="0"/>
              <a:t>total </a:t>
            </a:r>
            <a:r>
              <a:rPr lang="en-US" sz="1800" dirty="0"/>
              <a:t>number of different combination of </a:t>
            </a:r>
            <a:r>
              <a:rPr lang="en-US" sz="1800" dirty="0" smtClean="0"/>
              <a:t>parameters is 255.</a:t>
            </a:r>
          </a:p>
          <a:p>
            <a:r>
              <a:rPr lang="en-US" sz="1800" dirty="0" smtClean="0"/>
              <a:t>85% of </a:t>
            </a:r>
            <a:r>
              <a:rPr lang="en-US" sz="1800" dirty="0"/>
              <a:t>whole case study data has been used to train the fuzzy inference system and </a:t>
            </a:r>
            <a:r>
              <a:rPr lang="en-US" sz="1800" dirty="0" smtClean="0"/>
              <a:t>15% of </a:t>
            </a:r>
            <a:r>
              <a:rPr lang="en-US" sz="1800" dirty="0"/>
              <a:t>the data is used as the test data. </a:t>
            </a:r>
            <a:endParaRPr lang="en-US" sz="1800" dirty="0" smtClean="0"/>
          </a:p>
          <a:p>
            <a:r>
              <a:rPr lang="en-US" sz="1800" dirty="0"/>
              <a:t>To evaluate the effectiveness of each combination of parameters, root mean square error (RMSE) has been used as follows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endParaRPr lang="en-US" sz="1800" dirty="0" smtClean="0"/>
          </a:p>
          <a:p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20746"/>
            <a:ext cx="1600200" cy="92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10201"/>
            <a:ext cx="27988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869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sz="1800" dirty="0"/>
              <a:t>To simplify the problem, a new notation is introduced as </a:t>
            </a:r>
            <a:r>
              <a:rPr lang="en-US" sz="1800" dirty="0" smtClean="0"/>
              <a:t>follows: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-  a number is assigned to each factor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- each combination of factors is presented by a row matrix ([ 1 0 0 1])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the </a:t>
            </a:r>
            <a:r>
              <a:rPr lang="en-US" sz="1800" dirty="0"/>
              <a:t>RMSE for different combination of effective </a:t>
            </a:r>
            <a:r>
              <a:rPr lang="en-US" sz="1800" dirty="0" smtClean="0"/>
              <a:t>factors:</a:t>
            </a:r>
          </a:p>
          <a:p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468206"/>
              </p:ext>
            </p:extLst>
          </p:nvPr>
        </p:nvGraphicFramePr>
        <p:xfrm>
          <a:off x="990600" y="2286000"/>
          <a:ext cx="7086600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6872"/>
                <a:gridCol w="1789728"/>
              </a:tblGrid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Factor Name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assigned Number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open_X1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_Y1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_X2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_Y2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511753602"/>
              </p:ext>
            </p:extLst>
          </p:nvPr>
        </p:nvGraphicFramePr>
        <p:xfrm>
          <a:off x="2514600" y="4572000"/>
          <a:ext cx="3703955" cy="210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/>
              <a:t>the algorithm has been repeated with number of clusters equal to 4, 6, 7 and </a:t>
            </a:r>
            <a:r>
              <a:rPr lang="en-US" sz="1800" dirty="0" smtClean="0"/>
              <a:t>8:</a:t>
            </a:r>
          </a:p>
          <a:p>
            <a:endParaRPr lang="en-US" sz="1800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045322543"/>
              </p:ext>
            </p:extLst>
          </p:nvPr>
        </p:nvGraphicFramePr>
        <p:xfrm>
          <a:off x="1143000" y="1752600"/>
          <a:ext cx="2813050" cy="2054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3179883"/>
              </p:ext>
            </p:extLst>
          </p:nvPr>
        </p:nvGraphicFramePr>
        <p:xfrm>
          <a:off x="4191000" y="1752600"/>
          <a:ext cx="2734945" cy="2054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996978411"/>
              </p:ext>
            </p:extLst>
          </p:nvPr>
        </p:nvGraphicFramePr>
        <p:xfrm>
          <a:off x="1219200" y="3657600"/>
          <a:ext cx="2743200" cy="2258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205075458"/>
              </p:ext>
            </p:extLst>
          </p:nvPr>
        </p:nvGraphicFramePr>
        <p:xfrm>
          <a:off x="4191000" y="3581400"/>
          <a:ext cx="2696210" cy="211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899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 closed eyes factors and the assigned numbers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r>
              <a:rPr lang="en-US" sz="1800" dirty="0"/>
              <a:t>the RMSE for different combination of effective factors:</a:t>
            </a:r>
          </a:p>
          <a:p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28937"/>
              </p:ext>
            </p:extLst>
          </p:nvPr>
        </p:nvGraphicFramePr>
        <p:xfrm>
          <a:off x="533400" y="1981200"/>
          <a:ext cx="8229600" cy="1441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0803"/>
                <a:gridCol w="2078797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Factor Name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Assigned Number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close_X1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close_Y1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close_X2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close_Y2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73541365"/>
              </p:ext>
            </p:extLst>
          </p:nvPr>
        </p:nvGraphicFramePr>
        <p:xfrm>
          <a:off x="2438400" y="4267200"/>
          <a:ext cx="3625850" cy="1906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626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 algorithm has been repeated with number of clusters equal to 4, 6, 7 and 8:</a:t>
            </a:r>
          </a:p>
          <a:p>
            <a:endParaRPr lang="en-US" sz="18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729207039"/>
              </p:ext>
            </p:extLst>
          </p:nvPr>
        </p:nvGraphicFramePr>
        <p:xfrm>
          <a:off x="1219200" y="2057400"/>
          <a:ext cx="284480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911174034"/>
              </p:ext>
            </p:extLst>
          </p:nvPr>
        </p:nvGraphicFramePr>
        <p:xfrm>
          <a:off x="4495800" y="2057400"/>
          <a:ext cx="285242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16210465"/>
              </p:ext>
            </p:extLst>
          </p:nvPr>
        </p:nvGraphicFramePr>
        <p:xfrm>
          <a:off x="1219200" y="3962400"/>
          <a:ext cx="2844800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69987077"/>
              </p:ext>
            </p:extLst>
          </p:nvPr>
        </p:nvGraphicFramePr>
        <p:xfrm>
          <a:off x="4495800" y="3962400"/>
          <a:ext cx="2852420" cy="1969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71340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All the factors </a:t>
            </a:r>
            <a:r>
              <a:rPr lang="en-US" sz="1800" dirty="0"/>
              <a:t>and </a:t>
            </a:r>
            <a:r>
              <a:rPr lang="en-US" sz="1800" dirty="0" smtClean="0"/>
              <a:t>assigned </a:t>
            </a:r>
            <a:r>
              <a:rPr lang="en-US" sz="1800" dirty="0"/>
              <a:t>numbers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/>
              <a:t>the RMSE for different combination of effective factors: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455340"/>
              </p:ext>
            </p:extLst>
          </p:nvPr>
        </p:nvGraphicFramePr>
        <p:xfrm>
          <a:off x="381000" y="1219200"/>
          <a:ext cx="8229600" cy="2595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0803"/>
                <a:gridCol w="2078797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Factor Name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Associated Number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open_X1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_Y1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_X2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 eye open _Y2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close_X1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close_Y1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sample entropy_force plate_ center of pressure_eye close_X2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 </a:t>
                      </a:r>
                      <a:r>
                        <a:rPr lang="en-US" sz="1100" dirty="0" err="1">
                          <a:effectLst/>
                        </a:rPr>
                        <a:t>entropy_force</a:t>
                      </a:r>
                      <a:r>
                        <a:rPr lang="en-US" sz="1100" dirty="0">
                          <a:effectLst/>
                        </a:rPr>
                        <a:t> plate_ center of </a:t>
                      </a:r>
                      <a:r>
                        <a:rPr lang="en-US" sz="1100" dirty="0" err="1">
                          <a:effectLst/>
                        </a:rPr>
                        <a:t>pressure_eye</a:t>
                      </a:r>
                      <a:r>
                        <a:rPr lang="en-US" sz="1100" dirty="0">
                          <a:effectLst/>
                        </a:rPr>
                        <a:t> close_Y2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16906"/>
            <a:ext cx="5562600" cy="2864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729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49"/>
            <a:ext cx="8229600" cy="11430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638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For different number of clusters we have:</a:t>
            </a:r>
          </a:p>
          <a:p>
            <a:endParaRPr lang="en-US" sz="18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35" y="1626775"/>
            <a:ext cx="2938145" cy="186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35030"/>
            <a:ext cx="2934970" cy="185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20" y="3932830"/>
            <a:ext cx="2943860" cy="184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911941"/>
            <a:ext cx="2943860" cy="1837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633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Different number of clusters:</a:t>
            </a:r>
          </a:p>
          <a:p>
            <a:endParaRPr lang="en-US" sz="18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2971800" cy="184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349" y="2218690"/>
            <a:ext cx="2943860" cy="183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40" y="4419079"/>
            <a:ext cx="2943860" cy="183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24" y="4419079"/>
            <a:ext cx="294386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714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 the number of effective parameters increases, the RMSE decreases</a:t>
            </a:r>
          </a:p>
          <a:p>
            <a:r>
              <a:rPr lang="en-US" dirty="0" smtClean="0"/>
              <a:t>The maximum RMSE was reported for the case that just one effective factors was considered</a:t>
            </a:r>
          </a:p>
          <a:p>
            <a:r>
              <a:rPr lang="en-US" dirty="0" smtClean="0"/>
              <a:t>Number of clusters plays an important role in clustering problems, optimum number of clusters for 4 effective factors was revealed to be 5 and for 8 effective factors is 8.</a:t>
            </a:r>
          </a:p>
          <a:p>
            <a:r>
              <a:rPr lang="en-US" dirty="0" smtClean="0"/>
              <a:t>The minimum RMSE error is 20% for the case that 7 of all 8 effective parameters are exist in the combination.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861</Words>
  <Application>Microsoft Office PowerPoint</Application>
  <PresentationFormat>On-screen Show (4:3)</PresentationFormat>
  <Paragraphs>157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Fall Risk Assessment </vt:lpstr>
      <vt:lpstr>Introduction</vt:lpstr>
      <vt:lpstr>COP factor</vt:lpstr>
      <vt:lpstr>Main goal</vt:lpstr>
      <vt:lpstr>Fuzzy-clustering</vt:lpstr>
      <vt:lpstr>C-means method</vt:lpstr>
      <vt:lpstr>C-means method</vt:lpstr>
      <vt:lpstr>Results</vt:lpstr>
      <vt:lpstr>Results</vt:lpstr>
      <vt:lpstr>Results</vt:lpstr>
      <vt:lpstr>Results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57</cp:revision>
  <dcterms:created xsi:type="dcterms:W3CDTF">2014-03-18T03:44:36Z</dcterms:created>
  <dcterms:modified xsi:type="dcterms:W3CDTF">2014-05-13T17:06:19Z</dcterms:modified>
</cp:coreProperties>
</file>