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notesMasterIdLst>
    <p:notesMasterId r:id="rId16"/>
  </p:notesMasterIdLst>
  <p:sldIdLst>
    <p:sldId id="265" r:id="rId2"/>
    <p:sldId id="263" r:id="rId3"/>
    <p:sldId id="264" r:id="rId4"/>
    <p:sldId id="262" r:id="rId5"/>
    <p:sldId id="258" r:id="rId6"/>
    <p:sldId id="279" r:id="rId7"/>
    <p:sldId id="272" r:id="rId8"/>
    <p:sldId id="273" r:id="rId9"/>
    <p:sldId id="274" r:id="rId10"/>
    <p:sldId id="276" r:id="rId11"/>
    <p:sldId id="270" r:id="rId12"/>
    <p:sldId id="277" r:id="rId13"/>
    <p:sldId id="271" r:id="rId14"/>
    <p:sldId id="27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79" d="100"/>
          <a:sy n="79" d="100"/>
        </p:scale>
        <p:origin x="16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AAA894-2250-7748-A0EA-B18E47481D18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9C8F1C-641B-3F4C-8AFB-7BC0F415CC03}">
      <dgm:prSet phldrT="[Text]"/>
      <dgm:spPr/>
      <dgm:t>
        <a:bodyPr/>
        <a:lstStyle/>
        <a:p>
          <a:r>
            <a:rPr lang="en-US" dirty="0" smtClean="0"/>
            <a:t>COP Data eyes closed vs eyes open</a:t>
          </a:r>
          <a:endParaRPr lang="en-US" dirty="0"/>
        </a:p>
      </dgm:t>
    </dgm:pt>
    <dgm:pt modelId="{62E57F83-8884-D745-B1EB-C0735A70E913}" type="parTrans" cxnId="{468B40C6-52C6-BF4D-A7F1-1A64F69B1599}">
      <dgm:prSet/>
      <dgm:spPr/>
      <dgm:t>
        <a:bodyPr/>
        <a:lstStyle/>
        <a:p>
          <a:endParaRPr lang="en-US"/>
        </a:p>
      </dgm:t>
    </dgm:pt>
    <dgm:pt modelId="{732FDA99-C2ED-784A-911E-98F429716E09}" type="sibTrans" cxnId="{468B40C6-52C6-BF4D-A7F1-1A64F69B1599}">
      <dgm:prSet/>
      <dgm:spPr/>
      <dgm:t>
        <a:bodyPr/>
        <a:lstStyle/>
        <a:p>
          <a:endParaRPr lang="en-US"/>
        </a:p>
      </dgm:t>
    </dgm:pt>
    <dgm:pt modelId="{04C5B3AD-F74C-E649-8F69-9E1E581024AA}">
      <dgm:prSet phldrT="[Text]"/>
      <dgm:spPr/>
      <dgm:t>
        <a:bodyPr/>
        <a:lstStyle/>
        <a:p>
          <a:r>
            <a:rPr lang="en-US" dirty="0" smtClean="0"/>
            <a:t>Significant difference</a:t>
          </a:r>
          <a:endParaRPr lang="en-US" dirty="0"/>
        </a:p>
      </dgm:t>
    </dgm:pt>
    <dgm:pt modelId="{D4491DF2-72D6-0B4F-A636-DFE68D2B4A12}" type="parTrans" cxnId="{92535A1F-D135-0948-A732-2BB61E36790E}">
      <dgm:prSet/>
      <dgm:spPr/>
      <dgm:t>
        <a:bodyPr/>
        <a:lstStyle/>
        <a:p>
          <a:endParaRPr lang="en-US"/>
        </a:p>
      </dgm:t>
    </dgm:pt>
    <dgm:pt modelId="{372F5B0E-A911-2648-848F-3A763A78A562}" type="sibTrans" cxnId="{92535A1F-D135-0948-A732-2BB61E36790E}">
      <dgm:prSet/>
      <dgm:spPr/>
      <dgm:t>
        <a:bodyPr/>
        <a:lstStyle/>
        <a:p>
          <a:endParaRPr lang="en-US"/>
        </a:p>
      </dgm:t>
    </dgm:pt>
    <dgm:pt modelId="{05E51AD9-E732-E545-B0BA-35CD44B3F7DF}">
      <dgm:prSet phldrT="[Text]"/>
      <dgm:spPr/>
      <dgm:t>
        <a:bodyPr/>
        <a:lstStyle/>
        <a:p>
          <a:r>
            <a:rPr lang="en-US" dirty="0" smtClean="0"/>
            <a:t>Not significant difference, throw out method</a:t>
          </a:r>
          <a:endParaRPr lang="en-US" dirty="0"/>
        </a:p>
      </dgm:t>
    </dgm:pt>
    <dgm:pt modelId="{B3D2E6CA-E649-6347-B1F7-88D398F9D28C}" type="parTrans" cxnId="{84FFB508-BFB5-6E42-9AB0-C8D65A03B224}">
      <dgm:prSet/>
      <dgm:spPr/>
      <dgm:t>
        <a:bodyPr/>
        <a:lstStyle/>
        <a:p>
          <a:endParaRPr lang="en-US"/>
        </a:p>
      </dgm:t>
    </dgm:pt>
    <dgm:pt modelId="{C9ECBBA2-DA0C-9F44-8F8D-21D93E1F629B}" type="sibTrans" cxnId="{84FFB508-BFB5-6E42-9AB0-C8D65A03B224}">
      <dgm:prSet/>
      <dgm:spPr/>
      <dgm:t>
        <a:bodyPr/>
        <a:lstStyle/>
        <a:p>
          <a:endParaRPr lang="en-US"/>
        </a:p>
      </dgm:t>
    </dgm:pt>
    <dgm:pt modelId="{41E3A8B6-E04F-8D42-B0B2-936D1131FDC6}">
      <dgm:prSet phldrT="[Text]"/>
      <dgm:spPr/>
      <dgm:t>
        <a:bodyPr/>
        <a:lstStyle/>
        <a:p>
          <a:r>
            <a:rPr lang="en-US" dirty="0" smtClean="0"/>
            <a:t>Sensitivity to </a:t>
          </a:r>
          <a:r>
            <a:rPr lang="en-US" b="0" dirty="0" smtClean="0"/>
            <a:t>differences</a:t>
          </a:r>
          <a:r>
            <a:rPr lang="en-US" dirty="0" smtClean="0"/>
            <a:t> between method</a:t>
          </a:r>
          <a:endParaRPr lang="en-US" dirty="0"/>
        </a:p>
      </dgm:t>
    </dgm:pt>
    <dgm:pt modelId="{D864B480-F42F-6741-957E-298147032661}" type="parTrans" cxnId="{43355153-D411-A64A-94E4-DCD2AB363BF9}">
      <dgm:prSet/>
      <dgm:spPr/>
      <dgm:t>
        <a:bodyPr/>
        <a:lstStyle/>
        <a:p>
          <a:endParaRPr lang="en-US"/>
        </a:p>
      </dgm:t>
    </dgm:pt>
    <dgm:pt modelId="{BBF03FF3-89D3-E045-8421-6D352612CC80}" type="sibTrans" cxnId="{43355153-D411-A64A-94E4-DCD2AB363BF9}">
      <dgm:prSet/>
      <dgm:spPr/>
      <dgm:t>
        <a:bodyPr/>
        <a:lstStyle/>
        <a:p>
          <a:endParaRPr lang="en-US"/>
        </a:p>
      </dgm:t>
    </dgm:pt>
    <dgm:pt modelId="{A672B371-A491-684B-8EBB-B6F1344F72B3}">
      <dgm:prSet phldrT="[Text]"/>
      <dgm:spPr/>
      <dgm:t>
        <a:bodyPr/>
        <a:lstStyle/>
        <a:p>
          <a:r>
            <a:rPr lang="en-US" dirty="0" smtClean="0"/>
            <a:t>Comparison to prediction </a:t>
          </a:r>
          <a:r>
            <a:rPr lang="en-US" dirty="0" err="1" smtClean="0"/>
            <a:t>vs</a:t>
          </a:r>
          <a:r>
            <a:rPr lang="en-US" dirty="0" smtClean="0"/>
            <a:t> actual falls</a:t>
          </a:r>
          <a:endParaRPr lang="en-US" dirty="0"/>
        </a:p>
      </dgm:t>
    </dgm:pt>
    <dgm:pt modelId="{FC25A4A5-CAC5-F74C-ADC5-AA827F5C0BC0}" type="parTrans" cxnId="{D4B4F886-3E24-EF43-B3B9-3777D29EA781}">
      <dgm:prSet/>
      <dgm:spPr/>
      <dgm:t>
        <a:bodyPr/>
        <a:lstStyle/>
        <a:p>
          <a:endParaRPr lang="en-US"/>
        </a:p>
      </dgm:t>
    </dgm:pt>
    <dgm:pt modelId="{9871A75E-E7A5-2E4F-9CE9-0963C1D9EC7F}" type="sibTrans" cxnId="{D4B4F886-3E24-EF43-B3B9-3777D29EA781}">
      <dgm:prSet/>
      <dgm:spPr/>
      <dgm:t>
        <a:bodyPr/>
        <a:lstStyle/>
        <a:p>
          <a:endParaRPr lang="en-US"/>
        </a:p>
      </dgm:t>
    </dgm:pt>
    <dgm:pt modelId="{63359A0D-3D06-224A-95DE-98F39CECF575}">
      <dgm:prSet phldrT="[Text]"/>
      <dgm:spPr/>
      <dgm:t>
        <a:bodyPr/>
        <a:lstStyle/>
        <a:p>
          <a:r>
            <a:rPr lang="en-US" dirty="0" smtClean="0"/>
            <a:t>Comparison to previous methods</a:t>
          </a:r>
          <a:endParaRPr lang="en-US" dirty="0"/>
        </a:p>
      </dgm:t>
    </dgm:pt>
    <dgm:pt modelId="{952B67A8-AA00-F343-B7C5-04CD61A41D34}" type="parTrans" cxnId="{81F33DD1-DED7-C948-AE35-0F5F32199A4D}">
      <dgm:prSet/>
      <dgm:spPr/>
      <dgm:t>
        <a:bodyPr/>
        <a:lstStyle/>
        <a:p>
          <a:endParaRPr lang="en-US"/>
        </a:p>
      </dgm:t>
    </dgm:pt>
    <dgm:pt modelId="{B4B258DE-FF31-544E-8B2B-603DBC1A71F2}" type="sibTrans" cxnId="{81F33DD1-DED7-C948-AE35-0F5F32199A4D}">
      <dgm:prSet/>
      <dgm:spPr/>
      <dgm:t>
        <a:bodyPr/>
        <a:lstStyle/>
        <a:p>
          <a:endParaRPr lang="en-US"/>
        </a:p>
      </dgm:t>
    </dgm:pt>
    <dgm:pt modelId="{26E0955B-15EF-5243-BC5D-6258B2C77912}" type="pres">
      <dgm:prSet presAssocID="{A2AAA894-2250-7748-A0EA-B18E47481D1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B763F94-ECB4-A947-B0AC-207F4421E005}" type="pres">
      <dgm:prSet presAssocID="{C39C8F1C-641B-3F4C-8AFB-7BC0F415CC03}" presName="hierRoot1" presStyleCnt="0"/>
      <dgm:spPr/>
    </dgm:pt>
    <dgm:pt modelId="{20E7AE92-0DC6-204C-AC7F-74A9D2C00CFF}" type="pres">
      <dgm:prSet presAssocID="{C39C8F1C-641B-3F4C-8AFB-7BC0F415CC03}" presName="composite" presStyleCnt="0"/>
      <dgm:spPr/>
    </dgm:pt>
    <dgm:pt modelId="{145A8065-3B0F-E541-986B-BDFC712838E9}" type="pres">
      <dgm:prSet presAssocID="{C39C8F1C-641B-3F4C-8AFB-7BC0F415CC03}" presName="background" presStyleLbl="node0" presStyleIdx="0" presStyleCnt="1"/>
      <dgm:spPr/>
    </dgm:pt>
    <dgm:pt modelId="{F735FD80-B54C-2F4E-A13D-CC9997A583A0}" type="pres">
      <dgm:prSet presAssocID="{C39C8F1C-641B-3F4C-8AFB-7BC0F415CC03}" presName="text" presStyleLbl="fgAcc0" presStyleIdx="0" presStyleCnt="1" custScaleX="1284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3FF2C8-F14F-2D4C-BF10-A29F131FF235}" type="pres">
      <dgm:prSet presAssocID="{C39C8F1C-641B-3F4C-8AFB-7BC0F415CC03}" presName="hierChild2" presStyleCnt="0"/>
      <dgm:spPr/>
    </dgm:pt>
    <dgm:pt modelId="{23729633-8D17-2843-817E-63524344A908}" type="pres">
      <dgm:prSet presAssocID="{D4491DF2-72D6-0B4F-A636-DFE68D2B4A12}" presName="Name10" presStyleLbl="parChTrans1D2" presStyleIdx="0" presStyleCnt="2"/>
      <dgm:spPr/>
      <dgm:t>
        <a:bodyPr/>
        <a:lstStyle/>
        <a:p>
          <a:endParaRPr lang="en-US"/>
        </a:p>
      </dgm:t>
    </dgm:pt>
    <dgm:pt modelId="{C68F8050-518F-6A49-AF43-B4694D528BBF}" type="pres">
      <dgm:prSet presAssocID="{04C5B3AD-F74C-E649-8F69-9E1E581024AA}" presName="hierRoot2" presStyleCnt="0"/>
      <dgm:spPr/>
    </dgm:pt>
    <dgm:pt modelId="{E13609CA-6840-474E-A894-94F0E9FE2467}" type="pres">
      <dgm:prSet presAssocID="{04C5B3AD-F74C-E649-8F69-9E1E581024AA}" presName="composite2" presStyleCnt="0"/>
      <dgm:spPr/>
    </dgm:pt>
    <dgm:pt modelId="{D25B6A2C-2CAE-B242-8261-0F6BE7A6CE6E}" type="pres">
      <dgm:prSet presAssocID="{04C5B3AD-F74C-E649-8F69-9E1E581024AA}" presName="background2" presStyleLbl="node2" presStyleIdx="0" presStyleCnt="2"/>
      <dgm:spPr/>
    </dgm:pt>
    <dgm:pt modelId="{975DDAA3-23AA-5F43-B13E-04855472AF0C}" type="pres">
      <dgm:prSet presAssocID="{04C5B3AD-F74C-E649-8F69-9E1E581024AA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74E7612-A47A-5B42-88CC-74CC6211CB16}" type="pres">
      <dgm:prSet presAssocID="{04C5B3AD-F74C-E649-8F69-9E1E581024AA}" presName="hierChild3" presStyleCnt="0"/>
      <dgm:spPr/>
    </dgm:pt>
    <dgm:pt modelId="{C3D56FF4-559F-1443-AEAA-6673A0B13BEE}" type="pres">
      <dgm:prSet presAssocID="{D864B480-F42F-6741-957E-298147032661}" presName="Name17" presStyleLbl="parChTrans1D3" presStyleIdx="0" presStyleCnt="3"/>
      <dgm:spPr/>
      <dgm:t>
        <a:bodyPr/>
        <a:lstStyle/>
        <a:p>
          <a:endParaRPr lang="en-US"/>
        </a:p>
      </dgm:t>
    </dgm:pt>
    <dgm:pt modelId="{76A51592-8350-2B41-9951-ACA6886F3DFA}" type="pres">
      <dgm:prSet presAssocID="{41E3A8B6-E04F-8D42-B0B2-936D1131FDC6}" presName="hierRoot3" presStyleCnt="0"/>
      <dgm:spPr/>
    </dgm:pt>
    <dgm:pt modelId="{1D52593C-B790-0F42-BF2D-7346FF2DAB17}" type="pres">
      <dgm:prSet presAssocID="{41E3A8B6-E04F-8D42-B0B2-936D1131FDC6}" presName="composite3" presStyleCnt="0"/>
      <dgm:spPr/>
    </dgm:pt>
    <dgm:pt modelId="{2143E75C-B473-0C42-8152-0080A6E564B4}" type="pres">
      <dgm:prSet presAssocID="{41E3A8B6-E04F-8D42-B0B2-936D1131FDC6}" presName="background3" presStyleLbl="node3" presStyleIdx="0" presStyleCnt="3"/>
      <dgm:spPr/>
    </dgm:pt>
    <dgm:pt modelId="{3F3CF0BA-A231-1647-A3F0-DC4CE3611746}" type="pres">
      <dgm:prSet presAssocID="{41E3A8B6-E04F-8D42-B0B2-936D1131FDC6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52F721-3265-8B4B-8CA8-DD5C5AA583D2}" type="pres">
      <dgm:prSet presAssocID="{41E3A8B6-E04F-8D42-B0B2-936D1131FDC6}" presName="hierChild4" presStyleCnt="0"/>
      <dgm:spPr/>
    </dgm:pt>
    <dgm:pt modelId="{C8EB6548-89A0-D545-B2C9-AAE969B42484}" type="pres">
      <dgm:prSet presAssocID="{FC25A4A5-CAC5-F74C-ADC5-AA827F5C0BC0}" presName="Name17" presStyleLbl="parChTrans1D3" presStyleIdx="1" presStyleCnt="3"/>
      <dgm:spPr/>
      <dgm:t>
        <a:bodyPr/>
        <a:lstStyle/>
        <a:p>
          <a:endParaRPr lang="en-US"/>
        </a:p>
      </dgm:t>
    </dgm:pt>
    <dgm:pt modelId="{6131AB0F-0416-2F4E-9B21-D937A4CFF64A}" type="pres">
      <dgm:prSet presAssocID="{A672B371-A491-684B-8EBB-B6F1344F72B3}" presName="hierRoot3" presStyleCnt="0"/>
      <dgm:spPr/>
    </dgm:pt>
    <dgm:pt modelId="{BE3C7873-59ED-EC45-9496-03536D3484E0}" type="pres">
      <dgm:prSet presAssocID="{A672B371-A491-684B-8EBB-B6F1344F72B3}" presName="composite3" presStyleCnt="0"/>
      <dgm:spPr/>
    </dgm:pt>
    <dgm:pt modelId="{9169915C-42D4-0B46-B63A-2B6CCD7B88A6}" type="pres">
      <dgm:prSet presAssocID="{A672B371-A491-684B-8EBB-B6F1344F72B3}" presName="background3" presStyleLbl="node3" presStyleIdx="1" presStyleCnt="3"/>
      <dgm:spPr/>
    </dgm:pt>
    <dgm:pt modelId="{78775A9C-340B-FF45-9125-2F467C1D5293}" type="pres">
      <dgm:prSet presAssocID="{A672B371-A491-684B-8EBB-B6F1344F72B3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3A58EE2-A9EB-B446-802F-44E0D3F36F52}" type="pres">
      <dgm:prSet presAssocID="{A672B371-A491-684B-8EBB-B6F1344F72B3}" presName="hierChild4" presStyleCnt="0"/>
      <dgm:spPr/>
    </dgm:pt>
    <dgm:pt modelId="{E0548F8D-08B3-524C-A019-ACE20DB2F805}" type="pres">
      <dgm:prSet presAssocID="{952B67A8-AA00-F343-B7C5-04CD61A41D34}" presName="Name17" presStyleLbl="parChTrans1D3" presStyleIdx="2" presStyleCnt="3"/>
      <dgm:spPr/>
      <dgm:t>
        <a:bodyPr/>
        <a:lstStyle/>
        <a:p>
          <a:endParaRPr lang="en-US"/>
        </a:p>
      </dgm:t>
    </dgm:pt>
    <dgm:pt modelId="{F6E4B468-B101-D14A-A642-BC0A3E3B61C7}" type="pres">
      <dgm:prSet presAssocID="{63359A0D-3D06-224A-95DE-98F39CECF575}" presName="hierRoot3" presStyleCnt="0"/>
      <dgm:spPr/>
    </dgm:pt>
    <dgm:pt modelId="{B920700C-FEBE-384A-892D-C414218BCA22}" type="pres">
      <dgm:prSet presAssocID="{63359A0D-3D06-224A-95DE-98F39CECF575}" presName="composite3" presStyleCnt="0"/>
      <dgm:spPr/>
    </dgm:pt>
    <dgm:pt modelId="{9C86B564-E863-104D-B62C-EEA0EE9631FA}" type="pres">
      <dgm:prSet presAssocID="{63359A0D-3D06-224A-95DE-98F39CECF575}" presName="background3" presStyleLbl="node3" presStyleIdx="2" presStyleCnt="3"/>
      <dgm:spPr/>
    </dgm:pt>
    <dgm:pt modelId="{C8AAC3F2-1FC8-4545-974C-F4990197AF2C}" type="pres">
      <dgm:prSet presAssocID="{63359A0D-3D06-224A-95DE-98F39CECF575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EA110EC-B37B-184C-97B0-2EE00EEDF4CF}" type="pres">
      <dgm:prSet presAssocID="{63359A0D-3D06-224A-95DE-98F39CECF575}" presName="hierChild4" presStyleCnt="0"/>
      <dgm:spPr/>
    </dgm:pt>
    <dgm:pt modelId="{8BA327D4-14E2-B447-AD09-B8DED1AAA243}" type="pres">
      <dgm:prSet presAssocID="{B3D2E6CA-E649-6347-B1F7-88D398F9D28C}" presName="Name10" presStyleLbl="parChTrans1D2" presStyleIdx="1" presStyleCnt="2"/>
      <dgm:spPr/>
      <dgm:t>
        <a:bodyPr/>
        <a:lstStyle/>
        <a:p>
          <a:endParaRPr lang="en-US"/>
        </a:p>
      </dgm:t>
    </dgm:pt>
    <dgm:pt modelId="{0C5B0A6B-7DE6-024B-ADE3-8AE65C448382}" type="pres">
      <dgm:prSet presAssocID="{05E51AD9-E732-E545-B0BA-35CD44B3F7DF}" presName="hierRoot2" presStyleCnt="0"/>
      <dgm:spPr/>
    </dgm:pt>
    <dgm:pt modelId="{0013EE08-F301-2E48-ABCD-BBD24882332F}" type="pres">
      <dgm:prSet presAssocID="{05E51AD9-E732-E545-B0BA-35CD44B3F7DF}" presName="composite2" presStyleCnt="0"/>
      <dgm:spPr/>
    </dgm:pt>
    <dgm:pt modelId="{B6CE6BFE-352C-FE4F-8B17-A1D87F51D422}" type="pres">
      <dgm:prSet presAssocID="{05E51AD9-E732-E545-B0BA-35CD44B3F7DF}" presName="background2" presStyleLbl="node2" presStyleIdx="1" presStyleCnt="2"/>
      <dgm:spPr/>
    </dgm:pt>
    <dgm:pt modelId="{183BD7C8-CD79-2540-A8B9-B6BFA91658AE}" type="pres">
      <dgm:prSet presAssocID="{05E51AD9-E732-E545-B0BA-35CD44B3F7DF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4D83A02-2FB4-CF4E-AA97-B472822730F0}" type="pres">
      <dgm:prSet presAssocID="{05E51AD9-E732-E545-B0BA-35CD44B3F7DF}" presName="hierChild3" presStyleCnt="0"/>
      <dgm:spPr/>
    </dgm:pt>
  </dgm:ptLst>
  <dgm:cxnLst>
    <dgm:cxn modelId="{32F5440F-36D6-4A08-AA74-A81DC31DAEE5}" type="presOf" srcId="{A2AAA894-2250-7748-A0EA-B18E47481D18}" destId="{26E0955B-15EF-5243-BC5D-6258B2C77912}" srcOrd="0" destOrd="0" presId="urn:microsoft.com/office/officeart/2005/8/layout/hierarchy1"/>
    <dgm:cxn modelId="{D4B4F886-3E24-EF43-B3B9-3777D29EA781}" srcId="{04C5B3AD-F74C-E649-8F69-9E1E581024AA}" destId="{A672B371-A491-684B-8EBB-B6F1344F72B3}" srcOrd="1" destOrd="0" parTransId="{FC25A4A5-CAC5-F74C-ADC5-AA827F5C0BC0}" sibTransId="{9871A75E-E7A5-2E4F-9CE9-0963C1D9EC7F}"/>
    <dgm:cxn modelId="{06816989-BFD4-4A8A-BB7E-CDE2538709CD}" type="presOf" srcId="{FC25A4A5-CAC5-F74C-ADC5-AA827F5C0BC0}" destId="{C8EB6548-89A0-D545-B2C9-AAE969B42484}" srcOrd="0" destOrd="0" presId="urn:microsoft.com/office/officeart/2005/8/layout/hierarchy1"/>
    <dgm:cxn modelId="{92535A1F-D135-0948-A732-2BB61E36790E}" srcId="{C39C8F1C-641B-3F4C-8AFB-7BC0F415CC03}" destId="{04C5B3AD-F74C-E649-8F69-9E1E581024AA}" srcOrd="0" destOrd="0" parTransId="{D4491DF2-72D6-0B4F-A636-DFE68D2B4A12}" sibTransId="{372F5B0E-A911-2648-848F-3A763A78A562}"/>
    <dgm:cxn modelId="{84FFB508-BFB5-6E42-9AB0-C8D65A03B224}" srcId="{C39C8F1C-641B-3F4C-8AFB-7BC0F415CC03}" destId="{05E51AD9-E732-E545-B0BA-35CD44B3F7DF}" srcOrd="1" destOrd="0" parTransId="{B3D2E6CA-E649-6347-B1F7-88D398F9D28C}" sibTransId="{C9ECBBA2-DA0C-9F44-8F8D-21D93E1F629B}"/>
    <dgm:cxn modelId="{468B40C6-52C6-BF4D-A7F1-1A64F69B1599}" srcId="{A2AAA894-2250-7748-A0EA-B18E47481D18}" destId="{C39C8F1C-641B-3F4C-8AFB-7BC0F415CC03}" srcOrd="0" destOrd="0" parTransId="{62E57F83-8884-D745-B1EB-C0735A70E913}" sibTransId="{732FDA99-C2ED-784A-911E-98F429716E09}"/>
    <dgm:cxn modelId="{6A0A0CE3-A6F9-4BAD-BC49-DFCED92EDAFB}" type="presOf" srcId="{63359A0D-3D06-224A-95DE-98F39CECF575}" destId="{C8AAC3F2-1FC8-4545-974C-F4990197AF2C}" srcOrd="0" destOrd="0" presId="urn:microsoft.com/office/officeart/2005/8/layout/hierarchy1"/>
    <dgm:cxn modelId="{B5B77EB0-80B9-4E64-9679-E6BA4ADBC810}" type="presOf" srcId="{B3D2E6CA-E649-6347-B1F7-88D398F9D28C}" destId="{8BA327D4-14E2-B447-AD09-B8DED1AAA243}" srcOrd="0" destOrd="0" presId="urn:microsoft.com/office/officeart/2005/8/layout/hierarchy1"/>
    <dgm:cxn modelId="{891E9504-6A1B-4D47-8A22-EB4CE3F09A62}" type="presOf" srcId="{A672B371-A491-684B-8EBB-B6F1344F72B3}" destId="{78775A9C-340B-FF45-9125-2F467C1D5293}" srcOrd="0" destOrd="0" presId="urn:microsoft.com/office/officeart/2005/8/layout/hierarchy1"/>
    <dgm:cxn modelId="{A41F6053-DDF5-4D1A-85FC-B774F6027FFB}" type="presOf" srcId="{41E3A8B6-E04F-8D42-B0B2-936D1131FDC6}" destId="{3F3CF0BA-A231-1647-A3F0-DC4CE3611746}" srcOrd="0" destOrd="0" presId="urn:microsoft.com/office/officeart/2005/8/layout/hierarchy1"/>
    <dgm:cxn modelId="{5DA4C031-2AA0-4D04-A5FE-7B51857D76D9}" type="presOf" srcId="{C39C8F1C-641B-3F4C-8AFB-7BC0F415CC03}" destId="{F735FD80-B54C-2F4E-A13D-CC9997A583A0}" srcOrd="0" destOrd="0" presId="urn:microsoft.com/office/officeart/2005/8/layout/hierarchy1"/>
    <dgm:cxn modelId="{187C68BC-33F5-48FD-9D90-A0D4E857C07F}" type="presOf" srcId="{05E51AD9-E732-E545-B0BA-35CD44B3F7DF}" destId="{183BD7C8-CD79-2540-A8B9-B6BFA91658AE}" srcOrd="0" destOrd="0" presId="urn:microsoft.com/office/officeart/2005/8/layout/hierarchy1"/>
    <dgm:cxn modelId="{30338113-8755-4CA7-8789-C50EB4F76EF5}" type="presOf" srcId="{D864B480-F42F-6741-957E-298147032661}" destId="{C3D56FF4-559F-1443-AEAA-6673A0B13BEE}" srcOrd="0" destOrd="0" presId="urn:microsoft.com/office/officeart/2005/8/layout/hierarchy1"/>
    <dgm:cxn modelId="{43355153-D411-A64A-94E4-DCD2AB363BF9}" srcId="{04C5B3AD-F74C-E649-8F69-9E1E581024AA}" destId="{41E3A8B6-E04F-8D42-B0B2-936D1131FDC6}" srcOrd="0" destOrd="0" parTransId="{D864B480-F42F-6741-957E-298147032661}" sibTransId="{BBF03FF3-89D3-E045-8421-6D352612CC80}"/>
    <dgm:cxn modelId="{81F33DD1-DED7-C948-AE35-0F5F32199A4D}" srcId="{04C5B3AD-F74C-E649-8F69-9E1E581024AA}" destId="{63359A0D-3D06-224A-95DE-98F39CECF575}" srcOrd="2" destOrd="0" parTransId="{952B67A8-AA00-F343-B7C5-04CD61A41D34}" sibTransId="{B4B258DE-FF31-544E-8B2B-603DBC1A71F2}"/>
    <dgm:cxn modelId="{E4882A89-ADC1-45CE-A3AB-6BADBAA91C76}" type="presOf" srcId="{D4491DF2-72D6-0B4F-A636-DFE68D2B4A12}" destId="{23729633-8D17-2843-817E-63524344A908}" srcOrd="0" destOrd="0" presId="urn:microsoft.com/office/officeart/2005/8/layout/hierarchy1"/>
    <dgm:cxn modelId="{17376F4E-7C0A-4F34-A415-D4C31DF56D3D}" type="presOf" srcId="{952B67A8-AA00-F343-B7C5-04CD61A41D34}" destId="{E0548F8D-08B3-524C-A019-ACE20DB2F805}" srcOrd="0" destOrd="0" presId="urn:microsoft.com/office/officeart/2005/8/layout/hierarchy1"/>
    <dgm:cxn modelId="{68408DA1-9BF6-4C33-A875-E260507EDC4C}" type="presOf" srcId="{04C5B3AD-F74C-E649-8F69-9E1E581024AA}" destId="{975DDAA3-23AA-5F43-B13E-04855472AF0C}" srcOrd="0" destOrd="0" presId="urn:microsoft.com/office/officeart/2005/8/layout/hierarchy1"/>
    <dgm:cxn modelId="{EDB5D065-1839-4139-9E81-6A82F3AAB88C}" type="presParOf" srcId="{26E0955B-15EF-5243-BC5D-6258B2C77912}" destId="{0B763F94-ECB4-A947-B0AC-207F4421E005}" srcOrd="0" destOrd="0" presId="urn:microsoft.com/office/officeart/2005/8/layout/hierarchy1"/>
    <dgm:cxn modelId="{276B073B-6C9C-4CDB-ACC9-E4C98800E330}" type="presParOf" srcId="{0B763F94-ECB4-A947-B0AC-207F4421E005}" destId="{20E7AE92-0DC6-204C-AC7F-74A9D2C00CFF}" srcOrd="0" destOrd="0" presId="urn:microsoft.com/office/officeart/2005/8/layout/hierarchy1"/>
    <dgm:cxn modelId="{0C3F1ACF-91B9-4C9B-8261-1FA372D8C04F}" type="presParOf" srcId="{20E7AE92-0DC6-204C-AC7F-74A9D2C00CFF}" destId="{145A8065-3B0F-E541-986B-BDFC712838E9}" srcOrd="0" destOrd="0" presId="urn:microsoft.com/office/officeart/2005/8/layout/hierarchy1"/>
    <dgm:cxn modelId="{C2C7A886-672A-4D98-8CB6-76FA04EF396F}" type="presParOf" srcId="{20E7AE92-0DC6-204C-AC7F-74A9D2C00CFF}" destId="{F735FD80-B54C-2F4E-A13D-CC9997A583A0}" srcOrd="1" destOrd="0" presId="urn:microsoft.com/office/officeart/2005/8/layout/hierarchy1"/>
    <dgm:cxn modelId="{63778A09-87C4-45CA-97A6-B0BF3F679B61}" type="presParOf" srcId="{0B763F94-ECB4-A947-B0AC-207F4421E005}" destId="{563FF2C8-F14F-2D4C-BF10-A29F131FF235}" srcOrd="1" destOrd="0" presId="urn:microsoft.com/office/officeart/2005/8/layout/hierarchy1"/>
    <dgm:cxn modelId="{3D76322D-4F0D-4901-ABC9-125C049B24E2}" type="presParOf" srcId="{563FF2C8-F14F-2D4C-BF10-A29F131FF235}" destId="{23729633-8D17-2843-817E-63524344A908}" srcOrd="0" destOrd="0" presId="urn:microsoft.com/office/officeart/2005/8/layout/hierarchy1"/>
    <dgm:cxn modelId="{AAB037AF-B61C-4A5C-9039-200116697BE6}" type="presParOf" srcId="{563FF2C8-F14F-2D4C-BF10-A29F131FF235}" destId="{C68F8050-518F-6A49-AF43-B4694D528BBF}" srcOrd="1" destOrd="0" presId="urn:microsoft.com/office/officeart/2005/8/layout/hierarchy1"/>
    <dgm:cxn modelId="{978D0F66-8324-4398-BF72-7B3138E4DCDB}" type="presParOf" srcId="{C68F8050-518F-6A49-AF43-B4694D528BBF}" destId="{E13609CA-6840-474E-A894-94F0E9FE2467}" srcOrd="0" destOrd="0" presId="urn:microsoft.com/office/officeart/2005/8/layout/hierarchy1"/>
    <dgm:cxn modelId="{4AF27836-A7DB-4C94-9030-B081BDB75638}" type="presParOf" srcId="{E13609CA-6840-474E-A894-94F0E9FE2467}" destId="{D25B6A2C-2CAE-B242-8261-0F6BE7A6CE6E}" srcOrd="0" destOrd="0" presId="urn:microsoft.com/office/officeart/2005/8/layout/hierarchy1"/>
    <dgm:cxn modelId="{92165C69-DAAA-4A5A-9B9E-3E5C7684C4F3}" type="presParOf" srcId="{E13609CA-6840-474E-A894-94F0E9FE2467}" destId="{975DDAA3-23AA-5F43-B13E-04855472AF0C}" srcOrd="1" destOrd="0" presId="urn:microsoft.com/office/officeart/2005/8/layout/hierarchy1"/>
    <dgm:cxn modelId="{101F6473-E20D-4B2B-9DCD-1C39775E08AF}" type="presParOf" srcId="{C68F8050-518F-6A49-AF43-B4694D528BBF}" destId="{174E7612-A47A-5B42-88CC-74CC6211CB16}" srcOrd="1" destOrd="0" presId="urn:microsoft.com/office/officeart/2005/8/layout/hierarchy1"/>
    <dgm:cxn modelId="{70E18DD8-39D8-474B-876A-599B6F5DA2C3}" type="presParOf" srcId="{174E7612-A47A-5B42-88CC-74CC6211CB16}" destId="{C3D56FF4-559F-1443-AEAA-6673A0B13BEE}" srcOrd="0" destOrd="0" presId="urn:microsoft.com/office/officeart/2005/8/layout/hierarchy1"/>
    <dgm:cxn modelId="{CE1DED1A-6FC2-4AC8-8F12-AA9FF27A815C}" type="presParOf" srcId="{174E7612-A47A-5B42-88CC-74CC6211CB16}" destId="{76A51592-8350-2B41-9951-ACA6886F3DFA}" srcOrd="1" destOrd="0" presId="urn:microsoft.com/office/officeart/2005/8/layout/hierarchy1"/>
    <dgm:cxn modelId="{1F2B8DDD-2651-43C2-90FE-ADC09776B002}" type="presParOf" srcId="{76A51592-8350-2B41-9951-ACA6886F3DFA}" destId="{1D52593C-B790-0F42-BF2D-7346FF2DAB17}" srcOrd="0" destOrd="0" presId="urn:microsoft.com/office/officeart/2005/8/layout/hierarchy1"/>
    <dgm:cxn modelId="{2AEF1AFE-A10B-4BCC-87A8-7A936377EFB4}" type="presParOf" srcId="{1D52593C-B790-0F42-BF2D-7346FF2DAB17}" destId="{2143E75C-B473-0C42-8152-0080A6E564B4}" srcOrd="0" destOrd="0" presId="urn:microsoft.com/office/officeart/2005/8/layout/hierarchy1"/>
    <dgm:cxn modelId="{8A88C525-E4F4-4E70-A1FF-F11C7C35291B}" type="presParOf" srcId="{1D52593C-B790-0F42-BF2D-7346FF2DAB17}" destId="{3F3CF0BA-A231-1647-A3F0-DC4CE3611746}" srcOrd="1" destOrd="0" presId="urn:microsoft.com/office/officeart/2005/8/layout/hierarchy1"/>
    <dgm:cxn modelId="{B5F68DF2-4659-43C7-AF70-299AD2176B3B}" type="presParOf" srcId="{76A51592-8350-2B41-9951-ACA6886F3DFA}" destId="{FD52F721-3265-8B4B-8CA8-DD5C5AA583D2}" srcOrd="1" destOrd="0" presId="urn:microsoft.com/office/officeart/2005/8/layout/hierarchy1"/>
    <dgm:cxn modelId="{CAA36CF6-45BF-4EB7-832E-473463CDC538}" type="presParOf" srcId="{174E7612-A47A-5B42-88CC-74CC6211CB16}" destId="{C8EB6548-89A0-D545-B2C9-AAE969B42484}" srcOrd="2" destOrd="0" presId="urn:microsoft.com/office/officeart/2005/8/layout/hierarchy1"/>
    <dgm:cxn modelId="{288FAC19-3C2F-412E-A2B3-10DCB1B2A739}" type="presParOf" srcId="{174E7612-A47A-5B42-88CC-74CC6211CB16}" destId="{6131AB0F-0416-2F4E-9B21-D937A4CFF64A}" srcOrd="3" destOrd="0" presId="urn:microsoft.com/office/officeart/2005/8/layout/hierarchy1"/>
    <dgm:cxn modelId="{7DFF4AAE-BFBD-41D8-A1C9-F9A11B2E3D23}" type="presParOf" srcId="{6131AB0F-0416-2F4E-9B21-D937A4CFF64A}" destId="{BE3C7873-59ED-EC45-9496-03536D3484E0}" srcOrd="0" destOrd="0" presId="urn:microsoft.com/office/officeart/2005/8/layout/hierarchy1"/>
    <dgm:cxn modelId="{EDF230B9-FE80-4CB8-8CAF-684205C5904D}" type="presParOf" srcId="{BE3C7873-59ED-EC45-9496-03536D3484E0}" destId="{9169915C-42D4-0B46-B63A-2B6CCD7B88A6}" srcOrd="0" destOrd="0" presId="urn:microsoft.com/office/officeart/2005/8/layout/hierarchy1"/>
    <dgm:cxn modelId="{8765BC09-5638-4B40-90DB-CEA9B72C9C13}" type="presParOf" srcId="{BE3C7873-59ED-EC45-9496-03536D3484E0}" destId="{78775A9C-340B-FF45-9125-2F467C1D5293}" srcOrd="1" destOrd="0" presId="urn:microsoft.com/office/officeart/2005/8/layout/hierarchy1"/>
    <dgm:cxn modelId="{30B981F5-13EF-489F-B1FC-0D6444768BFC}" type="presParOf" srcId="{6131AB0F-0416-2F4E-9B21-D937A4CFF64A}" destId="{93A58EE2-A9EB-B446-802F-44E0D3F36F52}" srcOrd="1" destOrd="0" presId="urn:microsoft.com/office/officeart/2005/8/layout/hierarchy1"/>
    <dgm:cxn modelId="{72F48A6D-6849-40A6-96E0-0CCB36017EFF}" type="presParOf" srcId="{174E7612-A47A-5B42-88CC-74CC6211CB16}" destId="{E0548F8D-08B3-524C-A019-ACE20DB2F805}" srcOrd="4" destOrd="0" presId="urn:microsoft.com/office/officeart/2005/8/layout/hierarchy1"/>
    <dgm:cxn modelId="{A38A5FE8-9B4D-494C-9AC8-5330981F0063}" type="presParOf" srcId="{174E7612-A47A-5B42-88CC-74CC6211CB16}" destId="{F6E4B468-B101-D14A-A642-BC0A3E3B61C7}" srcOrd="5" destOrd="0" presId="urn:microsoft.com/office/officeart/2005/8/layout/hierarchy1"/>
    <dgm:cxn modelId="{3544EB1D-420B-4028-90B9-301CE69688D5}" type="presParOf" srcId="{F6E4B468-B101-D14A-A642-BC0A3E3B61C7}" destId="{B920700C-FEBE-384A-892D-C414218BCA22}" srcOrd="0" destOrd="0" presId="urn:microsoft.com/office/officeart/2005/8/layout/hierarchy1"/>
    <dgm:cxn modelId="{67BD0EB3-0DA6-4E0E-8F1D-EE9C28478881}" type="presParOf" srcId="{B920700C-FEBE-384A-892D-C414218BCA22}" destId="{9C86B564-E863-104D-B62C-EEA0EE9631FA}" srcOrd="0" destOrd="0" presId="urn:microsoft.com/office/officeart/2005/8/layout/hierarchy1"/>
    <dgm:cxn modelId="{D416B179-26D7-4103-8683-D8FE130B4D78}" type="presParOf" srcId="{B920700C-FEBE-384A-892D-C414218BCA22}" destId="{C8AAC3F2-1FC8-4545-974C-F4990197AF2C}" srcOrd="1" destOrd="0" presId="urn:microsoft.com/office/officeart/2005/8/layout/hierarchy1"/>
    <dgm:cxn modelId="{A1B88D02-F018-40E5-AF3B-8B19441CF4D2}" type="presParOf" srcId="{F6E4B468-B101-D14A-A642-BC0A3E3B61C7}" destId="{AEA110EC-B37B-184C-97B0-2EE00EEDF4CF}" srcOrd="1" destOrd="0" presId="urn:microsoft.com/office/officeart/2005/8/layout/hierarchy1"/>
    <dgm:cxn modelId="{FB2F610C-4C9E-437F-917E-4EC2B0EC1260}" type="presParOf" srcId="{563FF2C8-F14F-2D4C-BF10-A29F131FF235}" destId="{8BA327D4-14E2-B447-AD09-B8DED1AAA243}" srcOrd="2" destOrd="0" presId="urn:microsoft.com/office/officeart/2005/8/layout/hierarchy1"/>
    <dgm:cxn modelId="{045B5564-5563-44E2-A8D5-D8CAE30D3CC6}" type="presParOf" srcId="{563FF2C8-F14F-2D4C-BF10-A29F131FF235}" destId="{0C5B0A6B-7DE6-024B-ADE3-8AE65C448382}" srcOrd="3" destOrd="0" presId="urn:microsoft.com/office/officeart/2005/8/layout/hierarchy1"/>
    <dgm:cxn modelId="{0B8A916F-93CE-424A-BADB-4166FDF4DCF3}" type="presParOf" srcId="{0C5B0A6B-7DE6-024B-ADE3-8AE65C448382}" destId="{0013EE08-F301-2E48-ABCD-BBD24882332F}" srcOrd="0" destOrd="0" presId="urn:microsoft.com/office/officeart/2005/8/layout/hierarchy1"/>
    <dgm:cxn modelId="{B3743A9C-3E5D-4625-A0B1-EF7D764AB128}" type="presParOf" srcId="{0013EE08-F301-2E48-ABCD-BBD24882332F}" destId="{B6CE6BFE-352C-FE4F-8B17-A1D87F51D422}" srcOrd="0" destOrd="0" presId="urn:microsoft.com/office/officeart/2005/8/layout/hierarchy1"/>
    <dgm:cxn modelId="{C8ECA7C7-2B25-4EC2-81D8-D1091C68AE71}" type="presParOf" srcId="{0013EE08-F301-2E48-ABCD-BBD24882332F}" destId="{183BD7C8-CD79-2540-A8B9-B6BFA91658AE}" srcOrd="1" destOrd="0" presId="urn:microsoft.com/office/officeart/2005/8/layout/hierarchy1"/>
    <dgm:cxn modelId="{B71395AC-F8A7-4DBF-8DF9-354A9EF680FC}" type="presParOf" srcId="{0C5B0A6B-7DE6-024B-ADE3-8AE65C448382}" destId="{E4D83A02-2FB4-CF4E-AA97-B472822730F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A327D4-14E2-B447-AD09-B8DED1AAA243}">
      <dsp:nvSpPr>
        <dsp:cNvPr id="0" name=""/>
        <dsp:cNvSpPr/>
      </dsp:nvSpPr>
      <dsp:spPr>
        <a:xfrm>
          <a:off x="4512717" y="1212260"/>
          <a:ext cx="1163521" cy="5537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7351"/>
              </a:lnTo>
              <a:lnTo>
                <a:pt x="1163521" y="377351"/>
              </a:lnTo>
              <a:lnTo>
                <a:pt x="1163521" y="553730"/>
              </a:lnTo>
            </a:path>
          </a:pathLst>
        </a:cu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548F8D-08B3-524C-A019-ACE20DB2F805}">
      <dsp:nvSpPr>
        <dsp:cNvPr id="0" name=""/>
        <dsp:cNvSpPr/>
      </dsp:nvSpPr>
      <dsp:spPr>
        <a:xfrm>
          <a:off x="3349195" y="2974996"/>
          <a:ext cx="2327043" cy="5537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7351"/>
              </a:lnTo>
              <a:lnTo>
                <a:pt x="2327043" y="377351"/>
              </a:lnTo>
              <a:lnTo>
                <a:pt x="2327043" y="553730"/>
              </a:lnTo>
            </a:path>
          </a:pathLst>
        </a:custGeom>
        <a:noFill/>
        <a:ln w="1270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EB6548-89A0-D545-B2C9-AAE969B42484}">
      <dsp:nvSpPr>
        <dsp:cNvPr id="0" name=""/>
        <dsp:cNvSpPr/>
      </dsp:nvSpPr>
      <dsp:spPr>
        <a:xfrm>
          <a:off x="3303475" y="2974996"/>
          <a:ext cx="91440" cy="5537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53730"/>
              </a:lnTo>
            </a:path>
          </a:pathLst>
        </a:custGeom>
        <a:noFill/>
        <a:ln w="1270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D56FF4-559F-1443-AEAA-6673A0B13BEE}">
      <dsp:nvSpPr>
        <dsp:cNvPr id="0" name=""/>
        <dsp:cNvSpPr/>
      </dsp:nvSpPr>
      <dsp:spPr>
        <a:xfrm>
          <a:off x="1022151" y="2974996"/>
          <a:ext cx="2327043" cy="553730"/>
        </a:xfrm>
        <a:custGeom>
          <a:avLst/>
          <a:gdLst/>
          <a:ahLst/>
          <a:cxnLst/>
          <a:rect l="0" t="0" r="0" b="0"/>
          <a:pathLst>
            <a:path>
              <a:moveTo>
                <a:pt x="2327043" y="0"/>
              </a:moveTo>
              <a:lnTo>
                <a:pt x="2327043" y="377351"/>
              </a:lnTo>
              <a:lnTo>
                <a:pt x="0" y="377351"/>
              </a:lnTo>
              <a:lnTo>
                <a:pt x="0" y="553730"/>
              </a:lnTo>
            </a:path>
          </a:pathLst>
        </a:custGeom>
        <a:noFill/>
        <a:ln w="1270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729633-8D17-2843-817E-63524344A908}">
      <dsp:nvSpPr>
        <dsp:cNvPr id="0" name=""/>
        <dsp:cNvSpPr/>
      </dsp:nvSpPr>
      <dsp:spPr>
        <a:xfrm>
          <a:off x="3349195" y="1212260"/>
          <a:ext cx="1163521" cy="553730"/>
        </a:xfrm>
        <a:custGeom>
          <a:avLst/>
          <a:gdLst/>
          <a:ahLst/>
          <a:cxnLst/>
          <a:rect l="0" t="0" r="0" b="0"/>
          <a:pathLst>
            <a:path>
              <a:moveTo>
                <a:pt x="1163521" y="0"/>
              </a:moveTo>
              <a:lnTo>
                <a:pt x="1163521" y="377351"/>
              </a:lnTo>
              <a:lnTo>
                <a:pt x="0" y="377351"/>
              </a:lnTo>
              <a:lnTo>
                <a:pt x="0" y="553730"/>
              </a:lnTo>
            </a:path>
          </a:pathLst>
        </a:cu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5A8065-3B0F-E541-986B-BDFC712838E9}">
      <dsp:nvSpPr>
        <dsp:cNvPr id="0" name=""/>
        <dsp:cNvSpPr/>
      </dsp:nvSpPr>
      <dsp:spPr>
        <a:xfrm>
          <a:off x="3290127" y="3255"/>
          <a:ext cx="2445179" cy="12090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35FD80-B54C-2F4E-A13D-CC9997A583A0}">
      <dsp:nvSpPr>
        <dsp:cNvPr id="0" name=""/>
        <dsp:cNvSpPr/>
      </dsp:nvSpPr>
      <dsp:spPr>
        <a:xfrm>
          <a:off x="3501676" y="204227"/>
          <a:ext cx="2445179" cy="12090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COP Data eyes closed vs eyes open</a:t>
          </a:r>
          <a:endParaRPr lang="en-US" sz="1800" kern="1200" dirty="0"/>
        </a:p>
      </dsp:txBody>
      <dsp:txXfrm>
        <a:off x="3537087" y="239638"/>
        <a:ext cx="2374357" cy="1138183"/>
      </dsp:txXfrm>
    </dsp:sp>
    <dsp:sp modelId="{D25B6A2C-2CAE-B242-8261-0F6BE7A6CE6E}">
      <dsp:nvSpPr>
        <dsp:cNvPr id="0" name=""/>
        <dsp:cNvSpPr/>
      </dsp:nvSpPr>
      <dsp:spPr>
        <a:xfrm>
          <a:off x="2397222" y="1765991"/>
          <a:ext cx="1903944" cy="12090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75DDAA3-23AA-5F43-B13E-04855472AF0C}">
      <dsp:nvSpPr>
        <dsp:cNvPr id="0" name=""/>
        <dsp:cNvSpPr/>
      </dsp:nvSpPr>
      <dsp:spPr>
        <a:xfrm>
          <a:off x="2608772" y="1966963"/>
          <a:ext cx="1903944" cy="12090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Significant difference</a:t>
          </a:r>
          <a:endParaRPr lang="en-US" sz="1800" kern="1200" dirty="0"/>
        </a:p>
      </dsp:txBody>
      <dsp:txXfrm>
        <a:off x="2644183" y="2002374"/>
        <a:ext cx="1833122" cy="1138183"/>
      </dsp:txXfrm>
    </dsp:sp>
    <dsp:sp modelId="{2143E75C-B473-0C42-8152-0080A6E564B4}">
      <dsp:nvSpPr>
        <dsp:cNvPr id="0" name=""/>
        <dsp:cNvSpPr/>
      </dsp:nvSpPr>
      <dsp:spPr>
        <a:xfrm>
          <a:off x="70179" y="3528727"/>
          <a:ext cx="1903944" cy="12090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3CF0BA-A231-1647-A3F0-DC4CE3611746}">
      <dsp:nvSpPr>
        <dsp:cNvPr id="0" name=""/>
        <dsp:cNvSpPr/>
      </dsp:nvSpPr>
      <dsp:spPr>
        <a:xfrm>
          <a:off x="281728" y="3729699"/>
          <a:ext cx="1903944" cy="12090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Sensitivity to </a:t>
          </a:r>
          <a:r>
            <a:rPr lang="en-US" sz="1800" b="0" kern="1200" dirty="0" smtClean="0"/>
            <a:t>differences</a:t>
          </a:r>
          <a:r>
            <a:rPr lang="en-US" sz="1800" kern="1200" dirty="0" smtClean="0"/>
            <a:t> between method</a:t>
          </a:r>
          <a:endParaRPr lang="en-US" sz="1800" kern="1200" dirty="0"/>
        </a:p>
      </dsp:txBody>
      <dsp:txXfrm>
        <a:off x="317139" y="3765110"/>
        <a:ext cx="1833122" cy="1138183"/>
      </dsp:txXfrm>
    </dsp:sp>
    <dsp:sp modelId="{9169915C-42D4-0B46-B63A-2B6CCD7B88A6}">
      <dsp:nvSpPr>
        <dsp:cNvPr id="0" name=""/>
        <dsp:cNvSpPr/>
      </dsp:nvSpPr>
      <dsp:spPr>
        <a:xfrm>
          <a:off x="2397222" y="3528727"/>
          <a:ext cx="1903944" cy="12090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8775A9C-340B-FF45-9125-2F467C1D5293}">
      <dsp:nvSpPr>
        <dsp:cNvPr id="0" name=""/>
        <dsp:cNvSpPr/>
      </dsp:nvSpPr>
      <dsp:spPr>
        <a:xfrm>
          <a:off x="2608772" y="3729699"/>
          <a:ext cx="1903944" cy="12090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Comparison to prediction </a:t>
          </a:r>
          <a:r>
            <a:rPr lang="en-US" sz="1800" kern="1200" dirty="0" err="1" smtClean="0"/>
            <a:t>vs</a:t>
          </a:r>
          <a:r>
            <a:rPr lang="en-US" sz="1800" kern="1200" dirty="0" smtClean="0"/>
            <a:t> actual falls</a:t>
          </a:r>
          <a:endParaRPr lang="en-US" sz="1800" kern="1200" dirty="0"/>
        </a:p>
      </dsp:txBody>
      <dsp:txXfrm>
        <a:off x="2644183" y="3765110"/>
        <a:ext cx="1833122" cy="1138183"/>
      </dsp:txXfrm>
    </dsp:sp>
    <dsp:sp modelId="{9C86B564-E863-104D-B62C-EEA0EE9631FA}">
      <dsp:nvSpPr>
        <dsp:cNvPr id="0" name=""/>
        <dsp:cNvSpPr/>
      </dsp:nvSpPr>
      <dsp:spPr>
        <a:xfrm>
          <a:off x="4724266" y="3528727"/>
          <a:ext cx="1903944" cy="12090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8AAC3F2-1FC8-4545-974C-F4990197AF2C}">
      <dsp:nvSpPr>
        <dsp:cNvPr id="0" name=""/>
        <dsp:cNvSpPr/>
      </dsp:nvSpPr>
      <dsp:spPr>
        <a:xfrm>
          <a:off x="4935816" y="3729699"/>
          <a:ext cx="1903944" cy="12090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Comparison to previous methods</a:t>
          </a:r>
          <a:endParaRPr lang="en-US" sz="1800" kern="1200" dirty="0"/>
        </a:p>
      </dsp:txBody>
      <dsp:txXfrm>
        <a:off x="4971227" y="3765110"/>
        <a:ext cx="1833122" cy="1138183"/>
      </dsp:txXfrm>
    </dsp:sp>
    <dsp:sp modelId="{B6CE6BFE-352C-FE4F-8B17-A1D87F51D422}">
      <dsp:nvSpPr>
        <dsp:cNvPr id="0" name=""/>
        <dsp:cNvSpPr/>
      </dsp:nvSpPr>
      <dsp:spPr>
        <a:xfrm>
          <a:off x="4724266" y="1765991"/>
          <a:ext cx="1903944" cy="12090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83BD7C8-CD79-2540-A8B9-B6BFA91658AE}">
      <dsp:nvSpPr>
        <dsp:cNvPr id="0" name=""/>
        <dsp:cNvSpPr/>
      </dsp:nvSpPr>
      <dsp:spPr>
        <a:xfrm>
          <a:off x="4935816" y="1966963"/>
          <a:ext cx="1903944" cy="12090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Not significant difference, throw out method</a:t>
          </a:r>
          <a:endParaRPr lang="en-US" sz="1800" kern="1200" dirty="0"/>
        </a:p>
      </dsp:txBody>
      <dsp:txXfrm>
        <a:off x="4971227" y="2002374"/>
        <a:ext cx="1833122" cy="11381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13906-9B81-4317-8312-2C7EA80AF30A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2F77D-5322-4299-A266-C23C65834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97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978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349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851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35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621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614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708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558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5/13/2014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523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913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17696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990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04513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6755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533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6293-93C5-4489-853D-2D03961B865A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76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F6293-93C5-4489-853D-2D03961B865A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29431C8-EA33-4CCE-8BCD-8A7A7573D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58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690" y="4989287"/>
            <a:ext cx="9875520" cy="11704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cap="none" dirty="0" smtClean="0">
                <a:latin typeface="Calibri" panose="020F0502020204030204" pitchFamily="34" charset="0"/>
              </a:rPr>
              <a:t>Sponsor: Dr. Lockhart</a:t>
            </a:r>
          </a:p>
          <a:p>
            <a:pPr marL="0" indent="0" algn="ctr">
              <a:buNone/>
            </a:pPr>
            <a:r>
              <a:rPr lang="en-US" b="1" cap="none" dirty="0" smtClean="0">
                <a:latin typeface="Calibri" panose="020F0502020204030204" pitchFamily="34" charset="0"/>
              </a:rPr>
              <a:t>Team Members:</a:t>
            </a:r>
          </a:p>
          <a:p>
            <a:pPr marL="0" indent="0" algn="ctr">
              <a:buNone/>
            </a:pPr>
            <a:r>
              <a:rPr lang="en-US" b="1" cap="none" dirty="0" smtClean="0">
                <a:latin typeface="Calibri" panose="020F0502020204030204" pitchFamily="34" charset="0"/>
              </a:rPr>
              <a:t>Khaled </a:t>
            </a:r>
            <a:r>
              <a:rPr lang="en-US" b="1" cap="none" dirty="0" err="1">
                <a:latin typeface="Calibri" panose="020F0502020204030204" pitchFamily="34" charset="0"/>
              </a:rPr>
              <a:t>A</a:t>
            </a:r>
            <a:r>
              <a:rPr lang="en-US" b="1" cap="none" dirty="0" err="1" smtClean="0">
                <a:latin typeface="Calibri" panose="020F0502020204030204" pitchFamily="34" charset="0"/>
              </a:rPr>
              <a:t>djerid</a:t>
            </a:r>
            <a:r>
              <a:rPr lang="en-US" b="1" cap="none" dirty="0" smtClean="0">
                <a:latin typeface="Calibri" panose="020F0502020204030204" pitchFamily="34" charset="0"/>
              </a:rPr>
              <a:t>, Peter </a:t>
            </a:r>
            <a:r>
              <a:rPr lang="en-US" b="1" cap="none" dirty="0" err="1">
                <a:latin typeface="Calibri" panose="020F0502020204030204" pitchFamily="34" charset="0"/>
              </a:rPr>
              <a:t>F</a:t>
            </a:r>
            <a:r>
              <a:rPr lang="en-US" b="1" cap="none" dirty="0" err="1" smtClean="0">
                <a:latin typeface="Calibri" panose="020F0502020204030204" pitchFamily="34" charset="0"/>
              </a:rPr>
              <a:t>ino</a:t>
            </a:r>
            <a:r>
              <a:rPr lang="en-US" b="1" cap="none" dirty="0" smtClean="0">
                <a:latin typeface="Calibri" panose="020F0502020204030204" pitchFamily="34" charset="0"/>
              </a:rPr>
              <a:t>, </a:t>
            </a:r>
            <a:r>
              <a:rPr lang="en-US" b="1" cap="none" dirty="0">
                <a:latin typeface="Calibri" panose="020F0502020204030204" pitchFamily="34" charset="0"/>
              </a:rPr>
              <a:t>M</a:t>
            </a:r>
            <a:r>
              <a:rPr lang="en-US" b="1" cap="none" dirty="0" smtClean="0">
                <a:latin typeface="Calibri" panose="020F0502020204030204" pitchFamily="34" charset="0"/>
              </a:rPr>
              <a:t>ohammad </a:t>
            </a:r>
            <a:r>
              <a:rPr lang="en-US" b="1" cap="none" dirty="0" err="1">
                <a:latin typeface="Calibri" panose="020F0502020204030204" pitchFamily="34" charset="0"/>
              </a:rPr>
              <a:t>H</a:t>
            </a:r>
            <a:r>
              <a:rPr lang="en-US" b="1" cap="none" dirty="0" err="1" smtClean="0">
                <a:latin typeface="Calibri" panose="020F0502020204030204" pitchFamily="34" charset="0"/>
              </a:rPr>
              <a:t>abibi</a:t>
            </a:r>
            <a:r>
              <a:rPr lang="en-US" b="1" cap="none" dirty="0" smtClean="0">
                <a:latin typeface="Calibri" panose="020F0502020204030204" pitchFamily="34" charset="0"/>
              </a:rPr>
              <a:t>, </a:t>
            </a:r>
            <a:r>
              <a:rPr lang="en-US" b="1" cap="none" dirty="0">
                <a:latin typeface="Calibri" panose="020F0502020204030204" pitchFamily="34" charset="0"/>
              </a:rPr>
              <a:t>A</a:t>
            </a:r>
            <a:r>
              <a:rPr lang="en-US" b="1" cap="none" dirty="0" smtClean="0">
                <a:latin typeface="Calibri" panose="020F0502020204030204" pitchFamily="34" charset="0"/>
              </a:rPr>
              <a:t>hmad </a:t>
            </a:r>
            <a:r>
              <a:rPr lang="en-US" b="1" cap="none" dirty="0" err="1">
                <a:latin typeface="Calibri" panose="020F0502020204030204" pitchFamily="34" charset="0"/>
              </a:rPr>
              <a:t>R</a:t>
            </a:r>
            <a:r>
              <a:rPr lang="en-US" b="1" cap="none" dirty="0" err="1" smtClean="0">
                <a:latin typeface="Calibri" panose="020F0502020204030204" pitchFamily="34" charset="0"/>
              </a:rPr>
              <a:t>ezaei</a:t>
            </a:r>
            <a:endParaRPr lang="en-US" b="1" cap="none" dirty="0"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8298" y="341861"/>
            <a:ext cx="9290304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Comparing postural stability analyses to differentiate fallers and non-fallers </a:t>
            </a:r>
          </a:p>
          <a:p>
            <a:pPr algn="ctr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ESM 6984: Frontiers in Dynamical Systems </a:t>
            </a:r>
          </a:p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Final presentation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021" y="1354624"/>
            <a:ext cx="3896858" cy="272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32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45713"/>
          </a:xfrm>
        </p:spPr>
        <p:txBody>
          <a:bodyPr/>
          <a:lstStyle/>
          <a:p>
            <a:r>
              <a:rPr lang="en-US" dirty="0" smtClean="0"/>
              <a:t>Fall risk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injuries due to fall and slip pose serious problems to human life.</a:t>
            </a:r>
          </a:p>
          <a:p>
            <a:r>
              <a:rPr lang="en-US" sz="2000" cap="none" dirty="0" smtClean="0">
                <a:latin typeface="Calibri" panose="020F0502020204030204" pitchFamily="34" charset="0"/>
              </a:rPr>
              <a:t>Risk worsens with age</a:t>
            </a:r>
          </a:p>
          <a:p>
            <a:r>
              <a:rPr lang="en-US" sz="2000" cap="none" dirty="0">
                <a:latin typeface="Calibri" panose="020F0502020204030204" pitchFamily="34" charset="0"/>
              </a:rPr>
              <a:t>Hip fractures </a:t>
            </a:r>
            <a:r>
              <a:rPr lang="en-US" sz="2000" cap="none" dirty="0" smtClean="0">
                <a:latin typeface="Calibri" panose="020F0502020204030204" pitchFamily="34" charset="0"/>
              </a:rPr>
              <a:t>and slips</a:t>
            </a:r>
            <a:endParaRPr lang="en-US" sz="2000" cap="none" dirty="0">
              <a:latin typeface="Calibri" panose="020F0502020204030204" pitchFamily="34" charset="0"/>
            </a:endParaRPr>
          </a:p>
          <a:p>
            <a:r>
              <a:rPr lang="en-US" sz="2000" cap="none" dirty="0" smtClean="0">
                <a:latin typeface="Calibri" panose="020F0502020204030204" pitchFamily="34" charset="0"/>
              </a:rPr>
              <a:t>15,400 American deaths</a:t>
            </a:r>
          </a:p>
          <a:p>
            <a:r>
              <a:rPr lang="en-US" sz="2000" cap="none" dirty="0" smtClean="0">
                <a:latin typeface="Calibri" panose="020F0502020204030204" pitchFamily="34" charset="0"/>
              </a:rPr>
              <a:t>$43.8 billion annually</a:t>
            </a:r>
          </a:p>
          <a:p>
            <a:endParaRPr lang="en-US" cap="none" dirty="0" smtClean="0"/>
          </a:p>
          <a:p>
            <a:endParaRPr lang="en-US" cap="none" dirty="0" smtClean="0"/>
          </a:p>
          <a:p>
            <a:endParaRPr lang="en-US" cap="none" dirty="0" smtClean="0"/>
          </a:p>
          <a:p>
            <a:endParaRPr lang="en-US" cap="none" dirty="0" smtClean="0"/>
          </a:p>
          <a:p>
            <a:endParaRPr lang="en-US" cap="none" dirty="0" smtClean="0"/>
          </a:p>
          <a:p>
            <a:endParaRPr lang="en-US" cap="none" dirty="0" smtClean="0"/>
          </a:p>
          <a:p>
            <a:endParaRPr lang="en-US" cap="none" dirty="0"/>
          </a:p>
        </p:txBody>
      </p:sp>
      <p:pic>
        <p:nvPicPr>
          <p:cNvPr id="4100" name="Picture 4" descr="http://perfectlycursedlife.com/wp-content/uploads/2013/06/tumblr_lmleqt5GNU1qa10w1o1_50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502" y="2956429"/>
            <a:ext cx="4762500" cy="24765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02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can we assess fall risk in the elderly?</a:t>
            </a:r>
          </a:p>
          <a:p>
            <a:r>
              <a:rPr lang="en-US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Walking and balance is complex</a:t>
            </a:r>
          </a:p>
          <a:p>
            <a:r>
              <a:rPr lang="en-US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mechanisms involved in slip and fall</a:t>
            </a:r>
          </a:p>
          <a:p>
            <a:r>
              <a:rPr lang="en-US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assessment focused on age</a:t>
            </a:r>
          </a:p>
          <a:p>
            <a:pPr marL="0" indent="0">
              <a:buNone/>
            </a:pPr>
            <a:endParaRPr lang="en-US" cap="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Prediction of fall is still a big challenge in human factor science.</a:t>
            </a:r>
          </a:p>
        </p:txBody>
      </p:sp>
      <p:pic>
        <p:nvPicPr>
          <p:cNvPr id="5122" name="Picture 2" descr="http://thrivehealingmassage.com/wp-content/uploads/2012/07/seattle-deep-tissue-massage-for-fall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134" y="1930400"/>
            <a:ext cx="2857500" cy="21621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28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717" y="572742"/>
            <a:ext cx="10364451" cy="860574"/>
          </a:xfrm>
        </p:spPr>
        <p:txBody>
          <a:bodyPr/>
          <a:lstStyle/>
          <a:p>
            <a:r>
              <a:rPr lang="en-US" dirty="0" smtClean="0"/>
              <a:t>What data do we actually have?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428488" cy="4351338"/>
          </a:xfrm>
        </p:spPr>
        <p:txBody>
          <a:bodyPr>
            <a:normAutofit/>
          </a:bodyPr>
          <a:lstStyle/>
          <a:p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 second postural stability COP data</a:t>
            </a:r>
          </a:p>
          <a:p>
            <a:pPr lvl="1"/>
            <a:r>
              <a:rPr lang="en-US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Eyes open</a:t>
            </a:r>
          </a:p>
          <a:p>
            <a:pPr lvl="1"/>
            <a:r>
              <a:rPr lang="en-US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Eyes closed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 fallers and 78 non-fallers</a:t>
            </a:r>
          </a:p>
          <a:p>
            <a:r>
              <a:rPr lang="en-US" sz="2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Fallers categorized by one or more falls in past 12 months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Average age: 76.3 ± 7.4</a:t>
            </a:r>
            <a:endParaRPr lang="en-US" sz="2200" cap="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" name="Picture 42"/>
          <p:cNvPicPr/>
          <p:nvPr/>
        </p:nvPicPr>
        <p:blipFill>
          <a:blip r:embed="rId2" cstate="print">
            <a:lum bright="55000" contrast="90000"/>
          </a:blip>
          <a:srcRect/>
          <a:stretch>
            <a:fillRect/>
          </a:stretch>
        </p:blipFill>
        <p:spPr bwMode="auto">
          <a:xfrm>
            <a:off x="6041429" y="1545208"/>
            <a:ext cx="4468075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4092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84463" y="557557"/>
            <a:ext cx="9303121" cy="1185899"/>
          </a:xfrm>
        </p:spPr>
        <p:txBody>
          <a:bodyPr/>
          <a:lstStyle/>
          <a:p>
            <a:r>
              <a:rPr lang="en-US" dirty="0" smtClean="0"/>
              <a:t>Time Series Analysis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89398" y="1150506"/>
            <a:ext cx="8578218" cy="48158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Several methods have been developed for complexity and recurrence measures in time series:</a:t>
            </a:r>
          </a:p>
          <a:p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Shannon entropy (</a:t>
            </a:r>
            <a:r>
              <a:rPr lang="en-US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ShanEn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en-US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Renyi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entropy (</a:t>
            </a:r>
            <a:r>
              <a:rPr lang="en-US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nyEn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Approximate entropy (</a:t>
            </a:r>
            <a:r>
              <a:rPr lang="en-US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ApEn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entropy (</a:t>
            </a:r>
            <a:r>
              <a:rPr lang="en-US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SaEn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Multiscale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entropy (MSE)</a:t>
            </a:r>
          </a:p>
          <a:p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Composite </a:t>
            </a:r>
            <a:r>
              <a:rPr lang="en-US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multiscale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entropy (</a:t>
            </a:r>
            <a:r>
              <a:rPr lang="en-US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CompMSE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Recurrence quantification analysis (</a:t>
            </a:r>
            <a:r>
              <a:rPr lang="en-US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RQAEn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400" strike="sngStrike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Detrended</a:t>
            </a:r>
            <a:r>
              <a:rPr lang="en-US" sz="2400" strike="sngStrike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fluctuation analysis (DFA)</a:t>
            </a:r>
          </a:p>
          <a:p>
            <a:endParaRPr lang="en-US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C:\Users\Loaner\Desktop\Fig_Area-Slop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528" y="1743456"/>
            <a:ext cx="5300472" cy="285273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ight Brace 1"/>
          <p:cNvSpPr/>
          <p:nvPr/>
        </p:nvSpPr>
        <p:spPr>
          <a:xfrm>
            <a:off x="4242816" y="2132057"/>
            <a:ext cx="402336" cy="769639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778507" y="2336405"/>
            <a:ext cx="1588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 Entropies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ight Brace 6"/>
          <p:cNvSpPr/>
          <p:nvPr/>
        </p:nvSpPr>
        <p:spPr>
          <a:xfrm>
            <a:off x="6367404" y="3121152"/>
            <a:ext cx="548508" cy="2244681"/>
          </a:xfrm>
          <a:prstGeom prst="rightBrace">
            <a:avLst>
              <a:gd name="adj1" fmla="val 8333"/>
              <a:gd name="adj2" fmla="val 8150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915912" y="4781050"/>
            <a:ext cx="2012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Sequence Entropies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51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Input parameters were based of those used in throughout the literature for similar studies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403208"/>
              </p:ext>
            </p:extLst>
          </p:nvPr>
        </p:nvGraphicFramePr>
        <p:xfrm>
          <a:off x="579798" y="1781778"/>
          <a:ext cx="10697802" cy="46385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2464"/>
                <a:gridCol w="1589261"/>
                <a:gridCol w="1966767"/>
                <a:gridCol w="1771586"/>
                <a:gridCol w="2487724"/>
              </a:tblGrid>
              <a:tr h="6060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Method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Acronym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Type of Entropy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Complexity Index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Input Parameters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77987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Renyi Entropy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RenyEn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State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α = 2 , M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77987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Shannon Entropy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ShanEn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State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α = 1, M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06055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Approximate Entropy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ApEn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Sequence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 = 0.2 std, m = 3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77987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Sample Entropy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SaEn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Sequence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 = 0.2 std, m =3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06055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Multi-Scale Entropy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MSE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Sequence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Slope and Area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 = 0.2 std, m = 3, τ = 1,…,10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06055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Composite Multi-scale Entropy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CompMSE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Sequence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Slope and Area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 = 0.2 std, m = 3, τ = 1,…,10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934122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Recurrence Quantification Analysis Entropy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RQAEn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Sequence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 = 8, T = 6,        ε = 0.30*mean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373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Prior to analyzing, data was converted from 2D to 1D time series</a:t>
            </a:r>
            <a:endParaRPr lang="en-US" sz="3200" dirty="0"/>
          </a:p>
        </p:txBody>
      </p:sp>
      <p:pic>
        <p:nvPicPr>
          <p:cNvPr id="4" name="Content Placeholder 3" descr="C:\Users\Loaner\Desktop\Fig_Radius-Angle2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035" y="2047741"/>
            <a:ext cx="8974960" cy="33098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525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660" y="287274"/>
            <a:ext cx="9152524" cy="1279828"/>
          </a:xfrm>
        </p:spPr>
        <p:txBody>
          <a:bodyPr>
            <a:normAutofit/>
          </a:bodyPr>
          <a:lstStyle/>
          <a:p>
            <a:r>
              <a:rPr lang="en-US" sz="3200" dirty="0"/>
              <a:t>The Following Decision making process was</a:t>
            </a:r>
            <a:br>
              <a:rPr lang="en-US" sz="3200" dirty="0"/>
            </a:br>
            <a:r>
              <a:rPr lang="en-US" sz="3200" dirty="0"/>
              <a:t>adopted to test sensitivity (</a:t>
            </a:r>
            <a:r>
              <a:rPr lang="el-GR" sz="3200" dirty="0"/>
              <a:t>α</a:t>
            </a:r>
            <a:r>
              <a:rPr lang="en-US" sz="3200" dirty="0"/>
              <a:t>=0.05) of </a:t>
            </a:r>
            <a:r>
              <a:rPr lang="en-US" sz="3200" dirty="0" smtClean="0"/>
              <a:t>methods</a:t>
            </a:r>
            <a:endParaRPr lang="en-US" sz="32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6989665"/>
              </p:ext>
            </p:extLst>
          </p:nvPr>
        </p:nvGraphicFramePr>
        <p:xfrm>
          <a:off x="878279" y="1593931"/>
          <a:ext cx="6909940" cy="4941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453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23189"/>
            <a:ext cx="2707249" cy="3794987"/>
          </a:xfrm>
        </p:spPr>
        <p:txBody>
          <a:bodyPr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Eyes open </a:t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 err="1" smtClean="0">
                <a:latin typeface="Calibri" panose="020F0502020204030204" pitchFamily="34" charset="0"/>
              </a:rPr>
              <a:t>vs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</a:rPr>
              <a:t>Eyes close</a:t>
            </a:r>
            <a:endParaRPr lang="en-US" dirty="0">
              <a:latin typeface="Calibri" panose="020F050202020403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2040669"/>
              </p:ext>
            </p:extLst>
          </p:nvPr>
        </p:nvGraphicFramePr>
        <p:xfrm>
          <a:off x="2901696" y="268219"/>
          <a:ext cx="5864352" cy="62910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92544"/>
                <a:gridCol w="1922024"/>
                <a:gridCol w="1649784"/>
              </a:tblGrid>
              <a:tr h="3686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Method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Measure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</a:tr>
              <a:tr h="37015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ApEn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Angle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B05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ctr"/>
                </a:tc>
              </a:tr>
              <a:tr h="3701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Radius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B05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ctr"/>
                </a:tc>
              </a:tr>
              <a:tr h="37015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SaEn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Angle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B05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ctr"/>
                </a:tc>
              </a:tr>
              <a:tr h="3701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Radius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B05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ctr"/>
                </a:tc>
              </a:tr>
              <a:tr h="370155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CompMSE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Angle Slope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B05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ctr"/>
                </a:tc>
              </a:tr>
              <a:tr h="3701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Angle Area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B05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ctr"/>
                </a:tc>
              </a:tr>
              <a:tr h="3701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Radius Area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B05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ctr"/>
                </a:tc>
              </a:tr>
              <a:tr h="3701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Radius Slope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B05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ctr"/>
                </a:tc>
              </a:tr>
              <a:tr h="370155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MSE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Angle Area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B05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ctr"/>
                </a:tc>
              </a:tr>
              <a:tr h="3701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Angle Slope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B05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ctr"/>
                </a:tc>
              </a:tr>
              <a:tr h="3701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Radius Area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B05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ctr"/>
                </a:tc>
              </a:tr>
              <a:tr h="3701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Radius Slope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B05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ctr"/>
                </a:tc>
              </a:tr>
              <a:tr h="37015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RQAEn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Angle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B05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ctr"/>
                </a:tc>
              </a:tr>
              <a:tr h="3701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Radius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B05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ctr"/>
                </a:tc>
              </a:tr>
              <a:tr h="3701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ShanEn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Entropy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Wingdings" panose="05000000000000000000" pitchFamily="2" charset="2"/>
                        </a:rPr>
                        <a:t>û</a:t>
                      </a:r>
                    </a:p>
                  </a:txBody>
                  <a:tcPr marL="9525" marR="9525" marT="9525" marB="0" anchor="ctr"/>
                </a:tc>
              </a:tr>
              <a:tr h="3701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RenyEn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Entropy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B05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15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35381"/>
            <a:ext cx="2463409" cy="3794987"/>
          </a:xfrm>
        </p:spPr>
        <p:txBody>
          <a:bodyPr/>
          <a:lstStyle/>
          <a:p>
            <a:pPr algn="ctr"/>
            <a:r>
              <a:rPr lang="en-US" dirty="0" smtClean="0"/>
              <a:t>Fallers </a:t>
            </a:r>
            <a:br>
              <a:rPr lang="en-US" dirty="0" smtClean="0"/>
            </a:br>
            <a:r>
              <a:rPr lang="en-US" dirty="0" smtClean="0"/>
              <a:t>vs </a:t>
            </a:r>
            <a:br>
              <a:rPr lang="en-US" dirty="0" smtClean="0"/>
            </a:br>
            <a:r>
              <a:rPr lang="en-US" dirty="0" smtClean="0"/>
              <a:t>non-fallers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879725"/>
              </p:ext>
            </p:extLst>
          </p:nvPr>
        </p:nvGraphicFramePr>
        <p:xfrm>
          <a:off x="2877310" y="243833"/>
          <a:ext cx="5876546" cy="62666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11666"/>
                <a:gridCol w="2111666"/>
                <a:gridCol w="1653214"/>
              </a:tblGrid>
              <a:tr h="4073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Method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Measure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</a:tr>
              <a:tr h="36620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ApEn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Wingdings" panose="05000000000000000000" pitchFamily="2" charset="2"/>
                        </a:rPr>
                        <a:t>û</a:t>
                      </a:r>
                    </a:p>
                  </a:txBody>
                  <a:tcPr marL="9525" marR="9525" marT="9525" marB="0" anchor="ctr"/>
                </a:tc>
              </a:tr>
              <a:tr h="3662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Radius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Wingdings" panose="05000000000000000000" pitchFamily="2" charset="2"/>
                        </a:rPr>
                        <a:t>û</a:t>
                      </a:r>
                    </a:p>
                  </a:txBody>
                  <a:tcPr marL="9525" marR="9525" marT="9525" marB="0" anchor="ctr"/>
                </a:tc>
              </a:tr>
              <a:tr h="36620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SaEn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Wingdings" panose="05000000000000000000" pitchFamily="2" charset="2"/>
                        </a:rPr>
                        <a:t>û</a:t>
                      </a:r>
                    </a:p>
                  </a:txBody>
                  <a:tcPr marL="9525" marR="9525" marT="9525" marB="0" anchor="ctr"/>
                </a:tc>
              </a:tr>
              <a:tr h="3662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Radius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B05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ctr"/>
                </a:tc>
              </a:tr>
              <a:tr h="366209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CompMSE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Angle Slope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Wingdings" panose="05000000000000000000" pitchFamily="2" charset="2"/>
                        </a:rPr>
                        <a:t>û</a:t>
                      </a:r>
                    </a:p>
                  </a:txBody>
                  <a:tcPr marL="9525" marR="9525" marT="9525" marB="0" anchor="ctr"/>
                </a:tc>
              </a:tr>
              <a:tr h="3662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Angle Area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Wingdings" panose="05000000000000000000" pitchFamily="2" charset="2"/>
                        </a:rPr>
                        <a:t>û</a:t>
                      </a:r>
                    </a:p>
                  </a:txBody>
                  <a:tcPr marL="9525" marR="9525" marT="9525" marB="0" anchor="ctr"/>
                </a:tc>
              </a:tr>
              <a:tr h="3662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Radius Area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B05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ctr"/>
                </a:tc>
              </a:tr>
              <a:tr h="3662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Radius Slope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B05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ctr"/>
                </a:tc>
              </a:tr>
              <a:tr h="366209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MSE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Angle Area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Wingdings" panose="05000000000000000000" pitchFamily="2" charset="2"/>
                        </a:rPr>
                        <a:t>û</a:t>
                      </a:r>
                    </a:p>
                  </a:txBody>
                  <a:tcPr marL="9525" marR="9525" marT="9525" marB="0" anchor="ctr"/>
                </a:tc>
              </a:tr>
              <a:tr h="3662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Angle Slope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Wingdings" panose="05000000000000000000" pitchFamily="2" charset="2"/>
                        </a:rPr>
                        <a:t>û</a:t>
                      </a:r>
                    </a:p>
                  </a:txBody>
                  <a:tcPr marL="9525" marR="9525" marT="9525" marB="0" anchor="ctr"/>
                </a:tc>
              </a:tr>
              <a:tr h="3662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Radius Area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B05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ctr"/>
                </a:tc>
              </a:tr>
              <a:tr h="3662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Radius Slope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B05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ctr"/>
                </a:tc>
              </a:tr>
              <a:tr h="36620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RQAEn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Wingdings" panose="05000000000000000000" pitchFamily="2" charset="2"/>
                        </a:rPr>
                        <a:t>û</a:t>
                      </a:r>
                    </a:p>
                  </a:txBody>
                  <a:tcPr marL="9525" marR="9525" marT="9525" marB="0" anchor="ctr"/>
                </a:tc>
              </a:tr>
              <a:tr h="3662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Radius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Wingdings" panose="05000000000000000000" pitchFamily="2" charset="2"/>
                        </a:rPr>
                        <a:t>û</a:t>
                      </a:r>
                    </a:p>
                  </a:txBody>
                  <a:tcPr marL="9525" marR="9525" marT="9525" marB="0" anchor="ctr"/>
                </a:tc>
              </a:tr>
              <a:tr h="36620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ShanEn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Entropy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Wingdings" panose="05000000000000000000" pitchFamily="2" charset="2"/>
                        </a:rPr>
                        <a:t>û</a:t>
                      </a:r>
                    </a:p>
                  </a:txBody>
                  <a:tcPr marL="9525" marR="9525" marT="9525" marB="0" anchor="ctr"/>
                </a:tc>
              </a:tr>
              <a:tr h="36620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RenyEn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Entropy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4" marR="8464" marT="84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Wingdings" panose="05000000000000000000" pitchFamily="2" charset="2"/>
                        </a:rPr>
                        <a:t>û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783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666" y="214882"/>
            <a:ext cx="4053840" cy="902971"/>
          </a:xfrm>
        </p:spPr>
        <p:txBody>
          <a:bodyPr>
            <a:normAutofit/>
          </a:bodyPr>
          <a:lstStyle/>
          <a:p>
            <a:r>
              <a:rPr lang="en-US" dirty="0" smtClean="0"/>
              <a:t> 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666" y="1203197"/>
            <a:ext cx="8808720" cy="539486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/>
            <a:r>
              <a:rPr lang="en-US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ShaEn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could not detect eyes open and eyes close.</a:t>
            </a:r>
          </a:p>
          <a:p>
            <a:pPr algn="just"/>
            <a:r>
              <a:rPr lang="en-US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SampEn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MSE and </a:t>
            </a:r>
            <a:r>
              <a:rPr lang="en-US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CompMSE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could detect fallers and non-fallers.</a:t>
            </a:r>
          </a:p>
          <a:p>
            <a:pPr algn="just"/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showed increase in complexity among fallers </a:t>
            </a:r>
          </a:p>
          <a:p>
            <a:pPr lvl="1" algn="just"/>
            <a:r>
              <a:rPr lang="en-US" sz="2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Costa et al 2007 showed decrease in complexity among fallers </a:t>
            </a:r>
          </a:p>
          <a:p>
            <a:pPr algn="just"/>
            <a:r>
              <a:rPr lang="en-US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Ramdani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al 2013 found a difference between fallers and non-fallers using </a:t>
            </a:r>
            <a:r>
              <a:rPr lang="en-US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RQAEn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used radius and angle but previous studies used x and y coordinates.</a:t>
            </a:r>
          </a:p>
          <a:p>
            <a:pPr algn="just"/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Previous studies had limited sample size (14 fallers) while in our study we had robust sample size (41 fallers and 78 non-fallers)</a:t>
            </a:r>
          </a:p>
          <a:p>
            <a:pPr algn="just"/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recommend MSE and </a:t>
            </a:r>
            <a:r>
              <a:rPr lang="en-US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CompMSE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postural entropy analysis.</a:t>
            </a:r>
          </a:p>
        </p:txBody>
      </p:sp>
    </p:spTree>
    <p:extLst>
      <p:ext uri="{BB962C8B-B14F-4D97-AF65-F5344CB8AC3E}">
        <p14:creationId xmlns:p14="http://schemas.microsoft.com/office/powerpoint/2010/main" val="233529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070" y="2300195"/>
            <a:ext cx="8596668" cy="2430301"/>
          </a:xfrm>
        </p:spPr>
        <p:txBody>
          <a:bodyPr>
            <a:normAutofit/>
          </a:bodyPr>
          <a:lstStyle/>
          <a:p>
            <a:pPr lvl="1"/>
            <a:r>
              <a:rPr lang="en-US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Statistical significance between certain groups within each method</a:t>
            </a:r>
          </a:p>
          <a:p>
            <a:pPr lvl="2"/>
            <a:r>
              <a:rPr lang="en-US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Obese </a:t>
            </a:r>
            <a:r>
              <a:rPr lang="en-US" sz="20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en-US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normal BMI</a:t>
            </a:r>
          </a:p>
          <a:p>
            <a:pPr lvl="2"/>
            <a:r>
              <a:rPr lang="en-US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Medications </a:t>
            </a:r>
            <a:endParaRPr lang="en-US" sz="2400" cap="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Repeatability of each method with different data sets </a:t>
            </a:r>
            <a:endParaRPr lang="en-US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endParaRPr lang="en-US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4496" y="5437256"/>
            <a:ext cx="51142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QUESTIONS?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2582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365761"/>
            <a:ext cx="2841361" cy="829056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74" y="1281496"/>
            <a:ext cx="10363826" cy="489984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Maki, B.E., P.J. Holliday, and A.K. Topper,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prospective study of postural balance and risk of falling in an ambulatory and independent elderly population.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Journal of Gerontology, 1994.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(2): p. M72-M84.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Bergland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A., G.-B.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Jarnlo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K.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Laake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Predictors of falls in the elderly by location.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Aging clinical and experimental research, 2003.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(1): p. 43-50.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Boulgarides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L.K., et al.,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of clinical and impairment-based tests to predict falls by community-dwelling older adults.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Physical Therapy, 2003.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(4): p. 328-339.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	Norris, J.A., et al.,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Ability of static and statistical mechanics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posturographic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measures to distinguish between age and fall risk.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Journal of biomechanics, 2005.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(6): p. 1263-1272.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Thapa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P.B., et al.,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and biomechanical measures of balance fall predictors in ambulatory nursing home residents.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Journals of Gerontology Series A: Biological Sciences and Medical Sciences, 1996.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(5): p. M239-M246.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Pajala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S., et al.,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 platform balance measures as predictors of indoor and outdoor falls in community-dwelling women aged 63–76 years.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Journals of Gerontology Series A: Biological Sciences and Medical Sciences, 2008.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(2): p. 171-178.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Piirtola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and P. Era,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 platform measurements as predictors of falls among older people–a review.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Gerontology, 2006.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(1): p. 1-16.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	Borg, F.G. and G.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Laxåback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Entropy of balance- some recent results.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Journal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neuroengineering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rehabilitation, 2010.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p. 38-38.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	Costa, M., et al.,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Noise and poise: Enhancement of postural complexity in the elderly with a stochastic-resonance–based therapy.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EPL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Europhysics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Letters), 2007.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(6): p. 68008.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	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Ramdani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S., et al.,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Recurrence quantification analysis of human postural fluctuations in older fallers and non-fallers.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Annals of biomedical engineering, 2013.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(8): p. 1713-1725.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	Gao, J., et al.,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Shannon and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Renyi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entropies to classify effects of mild traumatic brain injury on postural sway.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One, 2011.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(9): p. e24446.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	Shannon, C.E.,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mathematical theory of communication.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ACM SIGMOBILE Mobile Computing and Communications Review, 2001.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(1): p. 3-55.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	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Pincus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S.M.,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Approximate entropy as a measure of system complexity.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Acad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S A, 1991.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(6): p. 2297-301.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	Richman, J.S. and J.R. Moorman,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Physiological time-series analysis using approximate entropy and sample entropy.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Am J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Physiol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Heart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Circ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Physiol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2000.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278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(6): p. H2039-49.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69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365761"/>
            <a:ext cx="2841361" cy="829056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74" y="1281496"/>
            <a:ext cx="10363826" cy="4899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15.	Lake, D.E., et al., 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entropy analysis of neonatal heart rate variability.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American Journal of Physiology-Regulatory, Integrative and Comparative Physiology, 2002. </a:t>
            </a:r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283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(3): p. R789-R797.</a:t>
            </a:r>
          </a:p>
          <a:p>
            <a:pPr marL="0" indent="0">
              <a:buNone/>
            </a:pP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16.	Costa, M., A.L. Goldberger, and C.-K. Peng, </a:t>
            </a:r>
            <a:r>
              <a:rPr lang="en-US" sz="11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Multiscale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entropy analysis of complex physiologic time series.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Physical review letters, 2002. </a:t>
            </a:r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(6): p. 068102.</a:t>
            </a:r>
          </a:p>
          <a:p>
            <a:pPr marL="0" indent="0">
              <a:buNone/>
            </a:pP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17.	Liu, Q., et al., 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Adaptive computation of </a:t>
            </a:r>
            <a:r>
              <a:rPr lang="en-US" sz="11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multiscale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entropy and its application in EEG signals for monitoring depth of anesthesia during surgery.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Entropy, 2012. </a:t>
            </a:r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(6): p. 978-992.</a:t>
            </a:r>
          </a:p>
          <a:p>
            <a:pPr marL="0" indent="0">
              <a:buNone/>
            </a:pP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18.	Wu, S.-D., et al., 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 Series Analysis Using Composite </a:t>
            </a:r>
            <a:r>
              <a:rPr lang="en-US" sz="11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Multiscale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Entropy.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Entropy, 2013. </a:t>
            </a:r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(3): p. 1069-1084.</a:t>
            </a:r>
          </a:p>
          <a:p>
            <a:pPr marL="0" indent="0">
              <a:buNone/>
            </a:pP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19.	Marwan, N., et al., 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Recurrence plots for the analysis of complex systems.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Physics Reports, 2007. </a:t>
            </a:r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438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(5): p. 237-329.</a:t>
            </a:r>
          </a:p>
          <a:p>
            <a:pPr marL="0" indent="0">
              <a:buNone/>
            </a:pP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20.	Webber, C. and J.P.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Zbilut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Dynamical assessment of physiological systems and states using recurrence plot strategies.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Journal of Applied Physiology, 1994. </a:t>
            </a:r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76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(2): p. 965-973.</a:t>
            </a:r>
          </a:p>
          <a:p>
            <a:pPr marL="0" indent="0">
              <a:buNone/>
            </a:pP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21.	Rhea, C.K., et al., 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Noise and complexity in human postural control: Interpreting the different estimations of entropy.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PloS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one, 2011. </a:t>
            </a:r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(3): p. e17696.</a:t>
            </a:r>
          </a:p>
          <a:p>
            <a:pPr marL="0" indent="0">
              <a:buNone/>
            </a:pP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22.	Lord, S.R. and H.B.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Menz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Visual contributions to postural stability in older adults.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Gerontology, 2000. </a:t>
            </a:r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46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(6): p. 306-310.</a:t>
            </a:r>
          </a:p>
          <a:p>
            <a:pPr marL="0" indent="0">
              <a:buNone/>
            </a:pP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23.	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Chiari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L., L.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Rocchi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and A.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Cappello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Stabilometric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parameters are affected by anthropometry and foot placement.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Clinical Biomechanics, 2002. </a:t>
            </a:r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(9): p. 666-677.</a:t>
            </a:r>
          </a:p>
          <a:p>
            <a:pPr marL="0" indent="0">
              <a:buNone/>
            </a:pP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24.	Ihara, S., 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theory for continuous systems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Vol. 2. 1993: World Scientific.</a:t>
            </a:r>
          </a:p>
          <a:p>
            <a:pPr marL="0" indent="0">
              <a:buNone/>
            </a:pP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25.	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Bromiley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P., N. Thacker, and E.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Bouhova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-Thacker, 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Shannon entropy, </a:t>
            </a:r>
            <a:r>
              <a:rPr lang="en-US" sz="11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Renyi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entropy, and information.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Statistics and Inf. Series (2004-004), Available: www.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tina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-vision. net, 2004.</a:t>
            </a:r>
          </a:p>
          <a:p>
            <a:pPr marL="0" indent="0">
              <a:buNone/>
            </a:pP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26.	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Hasson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C.J., et al., </a:t>
            </a:r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Influence of embedding parameters and noise in center of pressure recurrence quantification analysis.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Gait &amp; posture, 2008. </a:t>
            </a:r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(3): p. 416-422.</a:t>
            </a:r>
          </a:p>
        </p:txBody>
      </p:sp>
    </p:spTree>
    <p:extLst>
      <p:ext uri="{BB962C8B-B14F-4D97-AF65-F5344CB8AC3E}">
        <p14:creationId xmlns:p14="http://schemas.microsoft.com/office/powerpoint/2010/main" val="204453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521</TotalTime>
  <Words>632</Words>
  <Application>Microsoft Office PowerPoint</Application>
  <PresentationFormat>Widescreen</PresentationFormat>
  <Paragraphs>227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Times New Roman</vt:lpstr>
      <vt:lpstr>Trebuchet MS</vt:lpstr>
      <vt:lpstr>Wingdings</vt:lpstr>
      <vt:lpstr>Wingdings 3</vt:lpstr>
      <vt:lpstr>Facet</vt:lpstr>
      <vt:lpstr>PowerPoint Presentation</vt:lpstr>
      <vt:lpstr>Fall risk assessment</vt:lpstr>
      <vt:lpstr>Technical approach</vt:lpstr>
      <vt:lpstr>What data do we actually have?</vt:lpstr>
      <vt:lpstr>Time Series Analysis</vt:lpstr>
      <vt:lpstr>Input parameters were based of those used in throughout the literature for similar studies</vt:lpstr>
      <vt:lpstr>Prior to analyzing, data was converted from 2D to 1D time series</vt:lpstr>
      <vt:lpstr>The Following Decision making process was adopted to test sensitivity (α=0.05) of methods</vt:lpstr>
      <vt:lpstr>Eyes open  vs  Eyes close</vt:lpstr>
      <vt:lpstr>Fallers  vs  non-fallers</vt:lpstr>
      <vt:lpstr> Conclusion</vt:lpstr>
      <vt:lpstr>Future works</vt:lpstr>
      <vt:lpstr>References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Fino</dc:creator>
  <cp:lastModifiedBy>Loaner</cp:lastModifiedBy>
  <cp:revision>131</cp:revision>
  <dcterms:created xsi:type="dcterms:W3CDTF">2014-03-12T17:36:23Z</dcterms:created>
  <dcterms:modified xsi:type="dcterms:W3CDTF">2014-05-13T22:19:23Z</dcterms:modified>
</cp:coreProperties>
</file>