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5" r:id="rId9"/>
    <p:sldId id="266" r:id="rId10"/>
    <p:sldId id="267" r:id="rId11"/>
    <p:sldId id="268" r:id="rId12"/>
    <p:sldId id="269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334D2-5335-4FA5-BA5B-5FEE94542DC7}" type="datetimeFigureOut">
              <a:rPr lang="en-US" smtClean="0"/>
              <a:pPr/>
              <a:t>3/19/2014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0378F-7269-40A1-8DEC-C06F6059B2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334D2-5335-4FA5-BA5B-5FEE94542DC7}" type="datetimeFigureOut">
              <a:rPr lang="en-US" smtClean="0"/>
              <a:pPr/>
              <a:t>3/19/2014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0378F-7269-40A1-8DEC-C06F6059B2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334D2-5335-4FA5-BA5B-5FEE94542DC7}" type="datetimeFigureOut">
              <a:rPr lang="en-US" smtClean="0"/>
              <a:pPr/>
              <a:t>3/19/2014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0378F-7269-40A1-8DEC-C06F6059B2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334D2-5335-4FA5-BA5B-5FEE94542DC7}" type="datetimeFigureOut">
              <a:rPr lang="en-US" smtClean="0"/>
              <a:pPr/>
              <a:t>3/19/2014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0378F-7269-40A1-8DEC-C06F6059B2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334D2-5335-4FA5-BA5B-5FEE94542DC7}" type="datetimeFigureOut">
              <a:rPr lang="en-US" smtClean="0"/>
              <a:pPr/>
              <a:t>3/19/2014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0378F-7269-40A1-8DEC-C06F6059B2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334D2-5335-4FA5-BA5B-5FEE94542DC7}" type="datetimeFigureOut">
              <a:rPr lang="en-US" smtClean="0"/>
              <a:pPr/>
              <a:t>3/19/2014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0378F-7269-40A1-8DEC-C06F6059B2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334D2-5335-4FA5-BA5B-5FEE94542DC7}" type="datetimeFigureOut">
              <a:rPr lang="en-US" smtClean="0"/>
              <a:pPr/>
              <a:t>3/19/2014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0378F-7269-40A1-8DEC-C06F6059B2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334D2-5335-4FA5-BA5B-5FEE94542DC7}" type="datetimeFigureOut">
              <a:rPr lang="en-US" smtClean="0"/>
              <a:pPr/>
              <a:t>3/19/2014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0378F-7269-40A1-8DEC-C06F6059B2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334D2-5335-4FA5-BA5B-5FEE94542DC7}" type="datetimeFigureOut">
              <a:rPr lang="en-US" smtClean="0"/>
              <a:pPr/>
              <a:t>3/19/2014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610378F-7269-40A1-8DEC-C06F6059B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334D2-5335-4FA5-BA5B-5FEE94542DC7}" type="datetimeFigureOut">
              <a:rPr lang="en-US" smtClean="0"/>
              <a:pPr/>
              <a:t>3/19/2014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0378F-7269-40A1-8DEC-C06F6059B2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334D2-5335-4FA5-BA5B-5FEE94542DC7}" type="datetimeFigureOut">
              <a:rPr lang="en-US" smtClean="0"/>
              <a:pPr/>
              <a:t>3/19/2014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0378F-7269-40A1-8DEC-C06F6059B2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38334D2-5335-4FA5-BA5B-5FEE94542DC7}" type="datetimeFigureOut">
              <a:rPr lang="en-US" smtClean="0"/>
              <a:pPr/>
              <a:t>3/19/2014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610378F-7269-40A1-8DEC-C06F6059B2E2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676400"/>
            <a:ext cx="7772400" cy="1470025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Fall Risk Assessment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3581400"/>
            <a:ext cx="7854696" cy="1752600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dirty="0" err="1" smtClean="0"/>
              <a:t>Masoud</a:t>
            </a:r>
            <a:r>
              <a:rPr lang="en-US" dirty="0" smtClean="0"/>
              <a:t> </a:t>
            </a:r>
            <a:r>
              <a:rPr lang="en-US" dirty="0" err="1" smtClean="0"/>
              <a:t>Shirazi</a:t>
            </a:r>
            <a:r>
              <a:rPr lang="en-US" dirty="0" smtClean="0"/>
              <a:t>	</a:t>
            </a:r>
          </a:p>
          <a:p>
            <a:pPr algn="ctr"/>
            <a:r>
              <a:rPr lang="en-US" dirty="0" err="1" smtClean="0"/>
              <a:t>Seyedmeysam</a:t>
            </a:r>
            <a:r>
              <a:rPr lang="en-US" dirty="0" smtClean="0"/>
              <a:t> </a:t>
            </a:r>
            <a:r>
              <a:rPr lang="en-US" dirty="0" err="1" smtClean="0"/>
              <a:t>Khaleghian</a:t>
            </a:r>
            <a:endParaRPr lang="en-US" dirty="0" smtClean="0"/>
          </a:p>
          <a:p>
            <a:pPr algn="ctr"/>
            <a:r>
              <a:rPr lang="en-US" dirty="0" smtClean="0"/>
              <a:t>Dr. Lockhart</a:t>
            </a:r>
          </a:p>
          <a:p>
            <a:pPr algn="ctr"/>
            <a:r>
              <a:rPr lang="en-US" dirty="0" smtClean="0"/>
              <a:t>Dr. Ross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55593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Problem definition: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of 3 people 65+ fall every year</a:t>
            </a:r>
            <a:r>
              <a:rPr lang="en-US" baseline="30000" dirty="0">
                <a:latin typeface="Times New Roman" pitchFamily="18" charset="0"/>
                <a:cs typeface="Times New Roman" pitchFamily="18" charset="0"/>
              </a:rPr>
              <a:t>1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of 5 falls causes a serious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injury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Over 80% of all adverse events among hospital patients are associated with falls</a:t>
            </a:r>
          </a:p>
          <a:p>
            <a:pPr>
              <a:lnSpc>
                <a:spcPct val="90000"/>
              </a:lnSpc>
            </a:pPr>
            <a:endParaRPr lang="en-US" baseline="30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baseline="30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baseline="30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baseline="30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-----------------</a:t>
            </a:r>
            <a:endPara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457200">
              <a:spcBef>
                <a:spcPct val="50000"/>
              </a:spcBef>
            </a:pPr>
            <a:r>
              <a:rPr lang="en-US" sz="11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11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Hornbrook</a:t>
            </a:r>
            <a:r>
              <a:rPr lang="en-US" sz="11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Gerontologist, 1994; </a:t>
            </a:r>
            <a:r>
              <a:rPr lang="en-US" sz="11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Hausdorff</a:t>
            </a:r>
            <a:r>
              <a:rPr lang="en-US" sz="11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Arch </a:t>
            </a:r>
            <a:r>
              <a:rPr lang="en-US" sz="11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Phys</a:t>
            </a:r>
            <a:r>
              <a:rPr lang="en-US" sz="11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Med &amp; Rehab,</a:t>
            </a:r>
            <a:r>
              <a:rPr lang="en-US" sz="11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2001</a:t>
            </a:r>
            <a:r>
              <a:rPr lang="en-US" sz="11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11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457200"/>
            <a:r>
              <a:rPr lang="en-US" sz="11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sz="11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Sterling, J Trauma-</a:t>
            </a:r>
            <a:r>
              <a:rPr lang="en-US" sz="11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Inj</a:t>
            </a:r>
            <a:r>
              <a:rPr lang="en-US" sz="11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Infection &amp; Critical Care,</a:t>
            </a:r>
            <a:r>
              <a:rPr lang="en-US" sz="11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2001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85452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Background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rmAutofit fontScale="92500" lnSpcReduction="10000"/>
          </a:bodyPr>
          <a:lstStyle/>
          <a:p>
            <a:endParaRPr lang="en-US" sz="1400" dirty="0" smtClean="0"/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Different parameters have been considered as effective parameters in the fall risk problem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endParaRPr lang="en-US" sz="1400" dirty="0" smtClean="0"/>
          </a:p>
          <a:p>
            <a:endParaRPr lang="en-US" sz="1400" dirty="0" smtClean="0"/>
          </a:p>
          <a:p>
            <a:endParaRPr lang="en-US" sz="1400" dirty="0"/>
          </a:p>
          <a:p>
            <a:endParaRPr lang="en-US" sz="1400" dirty="0" smtClean="0"/>
          </a:p>
          <a:p>
            <a:endParaRPr lang="en-US" sz="1400" dirty="0" smtClean="0"/>
          </a:p>
          <a:p>
            <a:endParaRPr lang="en-US" sz="1400" dirty="0"/>
          </a:p>
          <a:p>
            <a:endParaRPr lang="en-US" sz="1400" dirty="0" smtClean="0"/>
          </a:p>
          <a:p>
            <a:endParaRPr lang="en-US" sz="1400" dirty="0"/>
          </a:p>
          <a:p>
            <a:endParaRPr lang="en-US" sz="1400" dirty="0" smtClean="0"/>
          </a:p>
          <a:p>
            <a:pPr marL="0" indent="0">
              <a:buNone/>
            </a:pPr>
            <a:endParaRPr lang="en-US" sz="1400" dirty="0" smtClean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1400" dirty="0" smtClean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 smtClean="0"/>
              <a:t>---------------------</a:t>
            </a:r>
            <a:endParaRPr lang="en-US" sz="1400" dirty="0"/>
          </a:p>
          <a:p>
            <a:r>
              <a:rPr lang="en-US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Granata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K.P., Lockhart T.E., Dynamic stability differences in fall-prone and healthy adults, J </a:t>
            </a:r>
            <a:r>
              <a:rPr lang="en-US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Electromyogr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Kinesiol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(2007),</a:t>
            </a:r>
          </a:p>
          <a:p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Lockhart, </a:t>
            </a:r>
            <a:r>
              <a:rPr lang="en-US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Thurmon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E. and Liu, </a:t>
            </a:r>
            <a:r>
              <a:rPr lang="en-US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Jian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(2008)'Differentiating fall-prone and healthy adults using local dynamic stability',Ergonomics,51:12,1860 — 1872</a:t>
            </a:r>
          </a:p>
          <a:p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JJ. Collins, Open-loop and closed-loop control of posture: A random-walk analysis of center-of-pressure trajectories, </a:t>
            </a:r>
            <a:r>
              <a:rPr lang="fr-FR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</a:t>
            </a:r>
            <a:r>
              <a:rPr lang="fr-FR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Brain</a:t>
            </a:r>
            <a:r>
              <a:rPr lang="fr-FR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</a:t>
            </a:r>
            <a:r>
              <a:rPr lang="fr-FR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(1993) 95:308-318</a:t>
            </a:r>
          </a:p>
          <a:p>
            <a:r>
              <a:rPr lang="fr-FR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….</a:t>
            </a:r>
            <a:endParaRPr lang="en-US" sz="1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215596"/>
              </p:ext>
            </p:extLst>
          </p:nvPr>
        </p:nvGraphicFramePr>
        <p:xfrm>
          <a:off x="1219200" y="2362200"/>
          <a:ext cx="6096000" cy="2595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Height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Weight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Center of pressure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ABC score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Sit to walk time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Walk velocity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Gate cycle time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Double support time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Right/left stance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Mean left/right swing time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Swing angle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Step length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Number of drink per 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Age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017878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Parameter Normalization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Step Length / Height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C:\Users\Admin\meysam\Frontiers in Dynamics\Frontiers in Dynamical Systems\Frontiers in Dynamical Systems\Fig\fig2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251" y="2133600"/>
            <a:ext cx="9099822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83809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Parameter Normalization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229600" cy="4525963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Double support time / gate cycle time</a:t>
            </a:r>
          </a:p>
          <a:p>
            <a:pPr marL="0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C:\Users\Admin\meysam\Frontiers in Dynamics\Frontiers in Dynamical Systems\Frontiers in Dynamical Systems\Fig\fig6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733345"/>
            <a:ext cx="9067800" cy="4328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94039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Parameter Normalization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12837"/>
            <a:ext cx="8229600" cy="4525963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Left Stance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 Gate cycle time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C:\Users\Admin\meysam\Frontiers in Dynamics\Frontiers in Dynamical Systems\Frontiers in Dynamical Systems\Fig\fig7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607127"/>
            <a:ext cx="9096375" cy="4341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33391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2286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Parameter Normalization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036637"/>
            <a:ext cx="8229600" cy="4525963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Right Stance / Gate cycle Time</a:t>
            </a: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C:\Users\Admin\meysam\Frontiers in Dynamics\Frontiers in Dynamical Systems\Frontiers in Dynamical Systems\Fig\fig8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524000"/>
            <a:ext cx="9081883" cy="4334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43829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Theory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381000" y="1295400"/>
            <a:ext cx="8229600" cy="5105400"/>
          </a:xfrm>
          <a:blipFill rotWithShape="1">
            <a:blip r:embed="rId2" cstate="print"/>
            <a:stretch>
              <a:fillRect l="-815" t="-597" r="-2370" b="-8244"/>
            </a:stretch>
          </a:blipFill>
        </p:spPr>
        <p:txBody>
          <a:bodyPr/>
          <a:lstStyle/>
          <a:p>
            <a:pPr>
              <a:buNone/>
            </a:pPr>
            <a:r>
              <a:rPr lang="en-US" dirty="0">
                <a:noFill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xmlns="" val="4102938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Theory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blipFill rotWithShape="1">
            <a:blip r:embed="rId2" cstate="print"/>
            <a:stretch>
              <a:fillRect l="-741" t="-674" r="-1704"/>
            </a:stretch>
          </a:blipFill>
        </p:spPr>
        <p:txBody>
          <a:bodyPr/>
          <a:lstStyle/>
          <a:p>
            <a:pPr>
              <a:buNone/>
            </a:pPr>
            <a:endParaRPr lang="en-US" dirty="0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84477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33400" y="1646237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knowledge and experience is valuable but unfortunately not precise</a:t>
            </a:r>
          </a:p>
          <a:p>
            <a:pPr lvl="1"/>
            <a:r>
              <a:rPr lang="en-US" sz="1600" i="1" dirty="0" smtClean="0"/>
              <a:t>IF the speed of a car is high, THEN apply less force to the accelerator</a:t>
            </a: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imprecise nature of human knowledge comes from the “Fuzzy” sets and statements</a:t>
            </a:r>
          </a:p>
          <a:p>
            <a:pPr lvl="1"/>
            <a:r>
              <a:rPr lang="en-US" sz="1600" i="1" dirty="0" smtClean="0"/>
              <a:t>What do you mean by “high speed” 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Membership function  “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defuzzifies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 the fuzzy sets by defining the “percentage” of belonging to a “fuzzy set”</a:t>
            </a:r>
          </a:p>
          <a:p>
            <a:pPr lvl="1"/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is 100% belongs to set of even numbers while 50 MPH is 80% high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Statements can be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defuzzified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by truth value</a:t>
            </a:r>
          </a:p>
          <a:p>
            <a:pPr lvl="1"/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“Fallers are over weighted” may be 80% right but “fallers wearing jackets” may be 5% right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“rule” can also be true  to some degree</a:t>
            </a:r>
          </a:p>
          <a:p>
            <a:pPr lvl="1"/>
            <a:r>
              <a:rPr lang="en-US" sz="1600" i="1" dirty="0" smtClean="0"/>
              <a:t>“IF the speed of a car is high, THEN apply less force to the accelerator” is 80% true in rural streets but 15% true or appropriate in a race</a:t>
            </a: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Try to act or predict based on the truth of rules. Only act upon what “makes sense”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“action” /“decision” can also be taken/made to some degree</a:t>
            </a:r>
          </a:p>
          <a:p>
            <a:pPr lvl="8">
              <a:buNone/>
            </a:pPr>
            <a:endParaRPr lang="en-US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Theory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t="10178"/>
          <a:stretch>
            <a:fillRect/>
          </a:stretch>
        </p:blipFill>
        <p:spPr bwMode="auto">
          <a:xfrm>
            <a:off x="0" y="1752600"/>
            <a:ext cx="5867400" cy="3519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4037351"/>
            <a:ext cx="4343400" cy="1068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5423863"/>
            <a:ext cx="5943600" cy="1129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Theory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426174" y="2967335"/>
            <a:ext cx="22916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Thanks</a:t>
            </a:r>
            <a:endParaRPr 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424</TotalTime>
  <Words>424</Words>
  <Application>Microsoft Office PowerPoint</Application>
  <PresentationFormat>On-screen Show (4:3)</PresentationFormat>
  <Paragraphs>78</Paragraphs>
  <Slides>12</Slides>
  <Notes>0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Flow</vt:lpstr>
      <vt:lpstr>Fall Risk Assessment </vt:lpstr>
      <vt:lpstr>Problem definition:</vt:lpstr>
      <vt:lpstr>Background</vt:lpstr>
      <vt:lpstr>Parameter Normalization</vt:lpstr>
      <vt:lpstr>Parameter Normalization</vt:lpstr>
      <vt:lpstr>Parameter Normalization</vt:lpstr>
      <vt:lpstr>Parameter Normalization</vt:lpstr>
      <vt:lpstr>Theory</vt:lpstr>
      <vt:lpstr>Theory</vt:lpstr>
      <vt:lpstr>Slide 10</vt:lpstr>
      <vt:lpstr>Theory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Fall Risk Assessment</dc:title>
  <dc:creator>meysam</dc:creator>
  <cp:lastModifiedBy>Masoud</cp:lastModifiedBy>
  <cp:revision>25</cp:revision>
  <dcterms:created xsi:type="dcterms:W3CDTF">2014-03-19T00:14:30Z</dcterms:created>
  <dcterms:modified xsi:type="dcterms:W3CDTF">2014-03-19T17:46:50Z</dcterms:modified>
</cp:coreProperties>
</file>