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7"/>
  </p:notesMasterIdLst>
  <p:sldIdLst>
    <p:sldId id="265" r:id="rId2"/>
    <p:sldId id="263" r:id="rId3"/>
    <p:sldId id="264" r:id="rId4"/>
    <p:sldId id="262" r:id="rId5"/>
    <p:sldId id="258" r:id="rId6"/>
    <p:sldId id="267" r:id="rId7"/>
    <p:sldId id="268" r:id="rId8"/>
    <p:sldId id="269" r:id="rId9"/>
    <p:sldId id="259" r:id="rId10"/>
    <p:sldId id="260" r:id="rId11"/>
    <p:sldId id="261" r:id="rId12"/>
    <p:sldId id="256" r:id="rId13"/>
    <p:sldId id="257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7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13906-9B81-4317-8312-2C7EA80AF30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2F77D-5322-4299-A266-C23C65834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7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Entropy:</a:t>
            </a:r>
            <a:r>
              <a:rPr lang="en-US" baseline="0" dirty="0" smtClean="0"/>
              <a:t> uncertainty or randomness of a variable, </a:t>
            </a:r>
            <a:r>
              <a:rPr lang="en-US" baseline="0" dirty="0" err="1" smtClean="0"/>
              <a:t>shannon</a:t>
            </a:r>
            <a:r>
              <a:rPr lang="en-US" baseline="0" dirty="0" smtClean="0"/>
              <a:t>: quantifying expected value of information in a trace/message or average unpredictability in a random variable, aka the information content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D9D1-C53F-4B43-A58E-B2976BD675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41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2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60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83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04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75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4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84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2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35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3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54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3230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03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6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54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53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4DF6293-93C5-4489-853D-2D03961B865A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1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3.png"/><Relationship Id="rId7" Type="http://schemas.openxmlformats.org/officeDocument/2006/relationships/image" Target="../media/image10.emf"/><Relationship Id="rId12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9.emf"/><Relationship Id="rId10" Type="http://schemas.openxmlformats.org/officeDocument/2006/relationships/image" Target="../media/image11.e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../clipboard/media/image11.png"/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5.emf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VT\Spring%2525202014\ESM%2525206984\RQA\flash_intro.swf" TargetMode="External"/><Relationship Id="rId6" Type="http://schemas.openxmlformats.org/officeDocument/2006/relationships/hyperlink" Target="http://www.recurrence-plot.tk/" TargetMode="External"/><Relationship Id="rId5" Type="http://schemas.openxmlformats.org/officeDocument/2006/relationships/hyperlink" Target="http://pik-potsdam.de/" TargetMode="External"/><Relationship Id="rId4" Type="http://schemas.openxmlformats.org/officeDocument/2006/relationships/hyperlink" Target="http://www.as-internetdienst.d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65696" y="4989287"/>
            <a:ext cx="9875520" cy="117043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cap="none" dirty="0" smtClean="0"/>
              <a:t>Sponsor: Dr. Lockhart</a:t>
            </a:r>
          </a:p>
          <a:p>
            <a:pPr marL="0" indent="0" algn="ctr">
              <a:buNone/>
            </a:pPr>
            <a:r>
              <a:rPr lang="en-US" cap="none" dirty="0" smtClean="0"/>
              <a:t>Team Members:</a:t>
            </a:r>
          </a:p>
          <a:p>
            <a:pPr marL="0" indent="0" algn="ctr">
              <a:buNone/>
            </a:pPr>
            <a:r>
              <a:rPr lang="en-US" cap="none" dirty="0" smtClean="0"/>
              <a:t>Khaled </a:t>
            </a:r>
            <a:r>
              <a:rPr lang="en-US" cap="none" dirty="0" err="1"/>
              <a:t>A</a:t>
            </a:r>
            <a:r>
              <a:rPr lang="en-US" cap="none" dirty="0" err="1" smtClean="0"/>
              <a:t>djerid</a:t>
            </a:r>
            <a:r>
              <a:rPr lang="en-US" cap="none" dirty="0" smtClean="0"/>
              <a:t>, Peter </a:t>
            </a:r>
            <a:r>
              <a:rPr lang="en-US" cap="none" dirty="0" err="1"/>
              <a:t>F</a:t>
            </a:r>
            <a:r>
              <a:rPr lang="en-US" cap="none" dirty="0" err="1" smtClean="0"/>
              <a:t>ino</a:t>
            </a:r>
            <a:r>
              <a:rPr lang="en-US" cap="none" dirty="0" smtClean="0"/>
              <a:t>, </a:t>
            </a:r>
            <a:r>
              <a:rPr lang="en-US" cap="none" dirty="0"/>
              <a:t>M</a:t>
            </a:r>
            <a:r>
              <a:rPr lang="en-US" cap="none" dirty="0" smtClean="0"/>
              <a:t>ohammad </a:t>
            </a:r>
            <a:r>
              <a:rPr lang="en-US" cap="none" dirty="0" err="1"/>
              <a:t>H</a:t>
            </a:r>
            <a:r>
              <a:rPr lang="en-US" cap="none" dirty="0" err="1" smtClean="0"/>
              <a:t>abibi</a:t>
            </a:r>
            <a:r>
              <a:rPr lang="en-US" cap="none" dirty="0" smtClean="0"/>
              <a:t>, </a:t>
            </a:r>
            <a:r>
              <a:rPr lang="en-US" cap="none" dirty="0"/>
              <a:t>A</a:t>
            </a:r>
            <a:r>
              <a:rPr lang="en-US" cap="none" dirty="0" smtClean="0"/>
              <a:t>hmad </a:t>
            </a:r>
            <a:r>
              <a:rPr lang="en-US" cap="none" dirty="0" err="1"/>
              <a:t>R</a:t>
            </a:r>
            <a:r>
              <a:rPr lang="en-US" cap="none" dirty="0" err="1" smtClean="0"/>
              <a:t>ezaei</a:t>
            </a:r>
            <a:endParaRPr lang="en-US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567797" y="0"/>
            <a:ext cx="929030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cs typeface="Times New Roman" panose="02020603050405020304" pitchFamily="18" charset="0"/>
            </a:endParaRPr>
          </a:p>
          <a:p>
            <a:pPr algn="ctr"/>
            <a:r>
              <a:rPr lang="en-US" sz="3200" dirty="0" smtClean="0">
                <a:cs typeface="Times New Roman" panose="02020603050405020304" pitchFamily="18" charset="0"/>
              </a:rPr>
              <a:t>Fall Risk Assessment: Postural </a:t>
            </a:r>
            <a:r>
              <a:rPr lang="en-US" sz="3200" dirty="0">
                <a:cs typeface="Times New Roman" panose="02020603050405020304" pitchFamily="18" charset="0"/>
              </a:rPr>
              <a:t>Stability and Non-linear </a:t>
            </a:r>
            <a:r>
              <a:rPr lang="en-US" sz="3200" dirty="0" smtClean="0">
                <a:cs typeface="Times New Roman" panose="02020603050405020304" pitchFamily="18" charset="0"/>
              </a:rPr>
              <a:t>Measures</a:t>
            </a:r>
          </a:p>
          <a:p>
            <a:pPr algn="ctr"/>
            <a:endParaRPr lang="en-US" sz="3200" dirty="0" smtClean="0">
              <a:cs typeface="Times New Roman" panose="02020603050405020304" pitchFamily="18" charset="0"/>
            </a:endParaRPr>
          </a:p>
          <a:p>
            <a:pPr algn="ctr"/>
            <a:endParaRPr lang="en-US" sz="3200" dirty="0" smtClean="0"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cs typeface="Times New Roman" panose="02020603050405020304" pitchFamily="18" charset="0"/>
            </a:endParaRPr>
          </a:p>
          <a:p>
            <a:pPr algn="ctr"/>
            <a:endParaRPr lang="en-US" sz="3200" dirty="0" smtClean="0"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cs typeface="Times New Roman" panose="02020603050405020304" pitchFamily="18" charset="0"/>
            </a:endParaRPr>
          </a:p>
          <a:p>
            <a:pPr algn="ctr"/>
            <a:endParaRPr lang="en-US" sz="3200" dirty="0" smtClean="0">
              <a:cs typeface="Times New Roman" panose="02020603050405020304" pitchFamily="18" charset="0"/>
            </a:endParaRPr>
          </a:p>
          <a:p>
            <a:pPr algn="ctr"/>
            <a:r>
              <a:rPr lang="en-US" sz="2000" dirty="0"/>
              <a:t>ESM 6984: Frontiers in Dynamical Systems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cs typeface="Times New Roman" panose="02020603050405020304" pitchFamily="18" charset="0"/>
              </a:rPr>
              <a:t>Mid-term presentation</a:t>
            </a:r>
          </a:p>
          <a:p>
            <a:pPr algn="ctr"/>
            <a:endParaRPr lang="en-US" sz="3200" dirty="0"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883" y="1550626"/>
            <a:ext cx="3896858" cy="272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32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risk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cap="none" dirty="0" smtClean="0"/>
              <a:t>The injuries due to fall and slip pose serious problems to human life.</a:t>
            </a:r>
          </a:p>
          <a:p>
            <a:r>
              <a:rPr lang="en-US" cap="none" dirty="0" smtClean="0"/>
              <a:t>Risk worsens with age</a:t>
            </a:r>
          </a:p>
          <a:p>
            <a:r>
              <a:rPr lang="en-US" cap="none" dirty="0"/>
              <a:t>Hip fractures </a:t>
            </a:r>
            <a:r>
              <a:rPr lang="en-US" cap="none" dirty="0" smtClean="0"/>
              <a:t>and slips</a:t>
            </a:r>
            <a:endParaRPr lang="en-US" cap="none" dirty="0"/>
          </a:p>
          <a:p>
            <a:endParaRPr lang="en-US" cap="none" dirty="0" smtClean="0"/>
          </a:p>
          <a:p>
            <a:r>
              <a:rPr lang="en-US" cap="none" dirty="0" smtClean="0"/>
              <a:t>15,400 American deaths</a:t>
            </a:r>
          </a:p>
          <a:p>
            <a:r>
              <a:rPr lang="en-US" cap="none" dirty="0" smtClean="0"/>
              <a:t>$43.8 billion annually</a:t>
            </a:r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/>
          </a:p>
        </p:txBody>
      </p:sp>
      <p:pic>
        <p:nvPicPr>
          <p:cNvPr id="4100" name="Picture 4" descr="http://perfectlycursedlife.com/wp-content/uploads/2013/06/tumblr_lmleqt5GNU1qa10w1o1_5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660" y="3020823"/>
            <a:ext cx="476250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02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cap="none" dirty="0" smtClean="0"/>
              <a:t>How can we assess fall risk in the elderly?</a:t>
            </a:r>
          </a:p>
          <a:p>
            <a:r>
              <a:rPr lang="en-US" cap="none" dirty="0" smtClean="0"/>
              <a:t>Walking and balance is complex</a:t>
            </a:r>
          </a:p>
          <a:p>
            <a:r>
              <a:rPr lang="en-US" cap="none" dirty="0" smtClean="0"/>
              <a:t>Multiple mechanisms involved in slip and fall</a:t>
            </a:r>
          </a:p>
          <a:p>
            <a:r>
              <a:rPr lang="en-US" cap="none" dirty="0" smtClean="0"/>
              <a:t>Studies focused on age-related studies</a:t>
            </a:r>
          </a:p>
          <a:p>
            <a:pPr marL="0" indent="0">
              <a:buNone/>
            </a:pPr>
            <a:endParaRPr lang="en-US" cap="none" dirty="0" smtClean="0"/>
          </a:p>
          <a:p>
            <a:pPr marL="0" indent="0">
              <a:buNone/>
            </a:pPr>
            <a:r>
              <a:rPr lang="en-US" sz="2800" cap="none" dirty="0" smtClean="0"/>
              <a:t>No significant approach has been proposed to predict the fall risk accurately.</a:t>
            </a:r>
          </a:p>
        </p:txBody>
      </p:sp>
      <p:pic>
        <p:nvPicPr>
          <p:cNvPr id="5122" name="Picture 2" descr="http://thrivehealingmassage.com/wp-content/uploads/2012/07/seattle-deep-tissue-massage-for-fa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171" y="2367092"/>
            <a:ext cx="2857500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287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116" y="288193"/>
            <a:ext cx="10364451" cy="1596177"/>
          </a:xfrm>
        </p:spPr>
        <p:txBody>
          <a:bodyPr/>
          <a:lstStyle/>
          <a:p>
            <a:r>
              <a:rPr lang="en-US" dirty="0" smtClean="0"/>
              <a:t>What data do we actually have?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1825625"/>
            <a:ext cx="5428488" cy="4351338"/>
          </a:xfrm>
        </p:spPr>
        <p:txBody>
          <a:bodyPr/>
          <a:lstStyle/>
          <a:p>
            <a:r>
              <a:rPr lang="en-US" cap="none" dirty="0" smtClean="0"/>
              <a:t>60 second postural stability </a:t>
            </a:r>
            <a:r>
              <a:rPr lang="en-US" cap="none" dirty="0" smtClean="0"/>
              <a:t>COP data</a:t>
            </a:r>
            <a:endParaRPr lang="en-US" cap="none" dirty="0" smtClean="0"/>
          </a:p>
          <a:p>
            <a:pPr lvl="1"/>
            <a:r>
              <a:rPr lang="en-US" cap="none" dirty="0" smtClean="0"/>
              <a:t>Eyes open</a:t>
            </a:r>
          </a:p>
          <a:p>
            <a:pPr lvl="1"/>
            <a:r>
              <a:rPr lang="en-US" cap="none" dirty="0" smtClean="0"/>
              <a:t>Eyes closed</a:t>
            </a:r>
          </a:p>
          <a:p>
            <a:r>
              <a:rPr lang="en-US" cap="none" dirty="0" smtClean="0"/>
              <a:t>10 m walking</a:t>
            </a:r>
          </a:p>
          <a:p>
            <a:r>
              <a:rPr lang="en-US" cap="none" dirty="0" smtClean="0"/>
              <a:t>Sit to stand </a:t>
            </a:r>
          </a:p>
          <a:p>
            <a:r>
              <a:rPr lang="en-US" cap="none" dirty="0" smtClean="0"/>
              <a:t>Timed up &amp; go </a:t>
            </a:r>
            <a:endParaRPr lang="en-US" cap="none" dirty="0"/>
          </a:p>
        </p:txBody>
      </p:sp>
      <p:grpSp>
        <p:nvGrpSpPr>
          <p:cNvPr id="4" name="Group 3"/>
          <p:cNvGrpSpPr/>
          <p:nvPr/>
        </p:nvGrpSpPr>
        <p:grpSpPr>
          <a:xfrm>
            <a:off x="7980168" y="1959688"/>
            <a:ext cx="4038600" cy="4324350"/>
            <a:chOff x="2667000" y="1295400"/>
            <a:chExt cx="4038600" cy="4324350"/>
          </a:xfrm>
        </p:grpSpPr>
        <p:grpSp>
          <p:nvGrpSpPr>
            <p:cNvPr id="5" name="Group 4"/>
            <p:cNvGrpSpPr/>
            <p:nvPr/>
          </p:nvGrpSpPr>
          <p:grpSpPr>
            <a:xfrm>
              <a:off x="2667000" y="1295400"/>
              <a:ext cx="4038600" cy="4324350"/>
              <a:chOff x="2667000" y="1295400"/>
              <a:chExt cx="4038600" cy="4324350"/>
            </a:xfrm>
          </p:grpSpPr>
          <p:sp>
            <p:nvSpPr>
              <p:cNvPr id="7" name="Parallelogram 6"/>
              <p:cNvSpPr/>
              <p:nvPr/>
            </p:nvSpPr>
            <p:spPr>
              <a:xfrm rot="13066646">
                <a:off x="2942605" y="3340630"/>
                <a:ext cx="2695084" cy="2229873"/>
              </a:xfrm>
              <a:prstGeom prst="parallelogram">
                <a:avLst>
                  <a:gd name="adj" fmla="val 19171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>
                <a:stCxn id="18" idx="6"/>
              </p:cNvCxnSpPr>
              <p:nvPr/>
            </p:nvCxnSpPr>
            <p:spPr>
              <a:xfrm>
                <a:off x="3810000" y="3848100"/>
                <a:ext cx="2133599" cy="571500"/>
              </a:xfrm>
              <a:prstGeom prst="line">
                <a:avLst/>
              </a:prstGeom>
              <a:ln w="15875">
                <a:prstDash val="lgDashDotDot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Arc 8"/>
              <p:cNvSpPr/>
              <p:nvPr/>
            </p:nvSpPr>
            <p:spPr>
              <a:xfrm rot="11735468">
                <a:off x="5177265" y="2768377"/>
                <a:ext cx="1254036" cy="914400"/>
              </a:xfrm>
              <a:prstGeom prst="arc">
                <a:avLst>
                  <a:gd name="adj1" fmla="val 14202312"/>
                  <a:gd name="adj2" fmla="val 20809255"/>
                </a:avLst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 rot="10800000">
                <a:off x="4419600" y="3262196"/>
                <a:ext cx="1508700" cy="11574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4419600" y="12954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X</a:t>
                </a:r>
                <a:endParaRPr lang="en-US" b="1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886200" y="41148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Y</a:t>
                </a:r>
                <a:endParaRPr lang="en-US" b="1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943600" y="4050268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Z</a:t>
                </a:r>
                <a:endParaRPr lang="en-US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876800" y="28194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A</a:t>
                </a:r>
                <a:endParaRPr lang="en-US" b="1" dirty="0"/>
              </a:p>
            </p:txBody>
          </p:sp>
          <p:cxnSp>
            <p:nvCxnSpPr>
              <p:cNvPr id="15" name="Straight Arrow Connector 14"/>
              <p:cNvCxnSpPr>
                <a:stCxn id="31" idx="1"/>
              </p:cNvCxnSpPr>
              <p:nvPr/>
            </p:nvCxnSpPr>
            <p:spPr>
              <a:xfrm flipH="1" flipV="1">
                <a:off x="4343401" y="1447800"/>
                <a:ext cx="1661096" cy="1274318"/>
              </a:xfrm>
              <a:prstGeom prst="straightConnector1">
                <a:avLst/>
              </a:prstGeom>
              <a:ln>
                <a:solidFill>
                  <a:schemeClr val="dk1">
                    <a:alpha val="84000"/>
                  </a:schemeClr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>
                <a:stCxn id="18" idx="7"/>
                <a:endCxn id="31" idx="3"/>
              </p:cNvCxnSpPr>
              <p:nvPr/>
            </p:nvCxnSpPr>
            <p:spPr>
              <a:xfrm rot="5400000" flipH="1" flipV="1">
                <a:off x="3953272" y="3379014"/>
                <a:ext cx="287715" cy="59657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DotDot"/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rot="10800000" flipV="1">
                <a:off x="5257800" y="4398517"/>
                <a:ext cx="670500" cy="59291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Oval 17"/>
              <p:cNvSpPr/>
              <p:nvPr/>
            </p:nvSpPr>
            <p:spPr>
              <a:xfrm>
                <a:off x="3733800" y="3810000"/>
                <a:ext cx="76200" cy="762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410200" y="3352800"/>
                <a:ext cx="304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FF0000"/>
                    </a:solidFill>
                  </a:rPr>
                  <a:t>γ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334000" y="2590800"/>
                <a:ext cx="304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 smtClean="0">
                    <a:solidFill>
                      <a:srgbClr val="00B0F0"/>
                    </a:solidFill>
                  </a:rPr>
                  <a:t>α</a:t>
                </a:r>
                <a:endParaRPr lang="en-US" sz="1200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876800" y="3352800"/>
                <a:ext cx="304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 smtClean="0">
                    <a:solidFill>
                      <a:srgbClr val="00B050"/>
                    </a:solidFill>
                  </a:rPr>
                  <a:t>β</a:t>
                </a:r>
                <a:endParaRPr lang="en-US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8449721">
                <a:off x="4901331" y="3225654"/>
                <a:ext cx="400842" cy="484669"/>
              </a:xfrm>
              <a:prstGeom prst="arc">
                <a:avLst>
                  <a:gd name="adj1" fmla="val 20397930"/>
                  <a:gd name="adj2" fmla="val 3926806"/>
                </a:avLst>
              </a:prstGeom>
              <a:ln w="1270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Arc 22"/>
              <p:cNvSpPr/>
              <p:nvPr/>
            </p:nvSpPr>
            <p:spPr>
              <a:xfrm rot="11518103">
                <a:off x="5083891" y="2126216"/>
                <a:ext cx="918802" cy="996206"/>
              </a:xfrm>
              <a:prstGeom prst="arc">
                <a:avLst>
                  <a:gd name="adj1" fmla="val 17553771"/>
                  <a:gd name="adj2" fmla="val 2577772"/>
                </a:avLst>
              </a:prstGeom>
              <a:ln w="1270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3810000" y="3886200"/>
                <a:ext cx="1447800" cy="111875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10800000" flipV="1">
                <a:off x="3810000" y="3276600"/>
                <a:ext cx="604520" cy="533400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tangle 25"/>
              <p:cNvSpPr/>
              <p:nvPr/>
            </p:nvSpPr>
            <p:spPr>
              <a:xfrm>
                <a:off x="5105400" y="3581400"/>
                <a:ext cx="33214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 err="1" smtClean="0"/>
                  <a:t>dx</a:t>
                </a:r>
                <a:endParaRPr lang="en-US" sz="1600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5486400" y="4648200"/>
                <a:ext cx="33374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 err="1" smtClean="0"/>
                  <a:t>dy</a:t>
                </a:r>
                <a:endParaRPr lang="en-US" sz="1600" dirty="0"/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3257550" y="3868372"/>
                <a:ext cx="987136" cy="1751378"/>
              </a:xfrm>
              <a:custGeom>
                <a:avLst/>
                <a:gdLst>
                  <a:gd name="connsiteX0" fmla="*/ 488950 w 987136"/>
                  <a:gd name="connsiteY0" fmla="*/ 5128 h 1751378"/>
                  <a:gd name="connsiteX1" fmla="*/ 482600 w 987136"/>
                  <a:gd name="connsiteY1" fmla="*/ 30528 h 1751378"/>
                  <a:gd name="connsiteX2" fmla="*/ 457200 w 987136"/>
                  <a:gd name="connsiteY2" fmla="*/ 62278 h 1751378"/>
                  <a:gd name="connsiteX3" fmla="*/ 463550 w 987136"/>
                  <a:gd name="connsiteY3" fmla="*/ 138478 h 1751378"/>
                  <a:gd name="connsiteX4" fmla="*/ 482600 w 987136"/>
                  <a:gd name="connsiteY4" fmla="*/ 195628 h 1751378"/>
                  <a:gd name="connsiteX5" fmla="*/ 495300 w 987136"/>
                  <a:gd name="connsiteY5" fmla="*/ 233728 h 1751378"/>
                  <a:gd name="connsiteX6" fmla="*/ 501650 w 987136"/>
                  <a:gd name="connsiteY6" fmla="*/ 252778 h 1751378"/>
                  <a:gd name="connsiteX7" fmla="*/ 508000 w 987136"/>
                  <a:gd name="connsiteY7" fmla="*/ 290878 h 1751378"/>
                  <a:gd name="connsiteX8" fmla="*/ 514350 w 987136"/>
                  <a:gd name="connsiteY8" fmla="*/ 563928 h 1751378"/>
                  <a:gd name="connsiteX9" fmla="*/ 533400 w 987136"/>
                  <a:gd name="connsiteY9" fmla="*/ 608378 h 1751378"/>
                  <a:gd name="connsiteX10" fmla="*/ 552450 w 987136"/>
                  <a:gd name="connsiteY10" fmla="*/ 627428 h 1751378"/>
                  <a:gd name="connsiteX11" fmla="*/ 565150 w 987136"/>
                  <a:gd name="connsiteY11" fmla="*/ 646478 h 1751378"/>
                  <a:gd name="connsiteX12" fmla="*/ 603250 w 987136"/>
                  <a:gd name="connsiteY12" fmla="*/ 684578 h 1751378"/>
                  <a:gd name="connsiteX13" fmla="*/ 622300 w 987136"/>
                  <a:gd name="connsiteY13" fmla="*/ 703628 h 1751378"/>
                  <a:gd name="connsiteX14" fmla="*/ 647700 w 987136"/>
                  <a:gd name="connsiteY14" fmla="*/ 722678 h 1751378"/>
                  <a:gd name="connsiteX15" fmla="*/ 673100 w 987136"/>
                  <a:gd name="connsiteY15" fmla="*/ 767128 h 1751378"/>
                  <a:gd name="connsiteX16" fmla="*/ 692150 w 987136"/>
                  <a:gd name="connsiteY16" fmla="*/ 811578 h 1751378"/>
                  <a:gd name="connsiteX17" fmla="*/ 711200 w 987136"/>
                  <a:gd name="connsiteY17" fmla="*/ 830628 h 1751378"/>
                  <a:gd name="connsiteX18" fmla="*/ 723900 w 987136"/>
                  <a:gd name="connsiteY18" fmla="*/ 913178 h 1751378"/>
                  <a:gd name="connsiteX19" fmla="*/ 704850 w 987136"/>
                  <a:gd name="connsiteY19" fmla="*/ 976678 h 1751378"/>
                  <a:gd name="connsiteX20" fmla="*/ 685800 w 987136"/>
                  <a:gd name="connsiteY20" fmla="*/ 983028 h 1751378"/>
                  <a:gd name="connsiteX21" fmla="*/ 628650 w 987136"/>
                  <a:gd name="connsiteY21" fmla="*/ 1008428 h 1751378"/>
                  <a:gd name="connsiteX22" fmla="*/ 609600 w 987136"/>
                  <a:gd name="connsiteY22" fmla="*/ 1014778 h 1751378"/>
                  <a:gd name="connsiteX23" fmla="*/ 590550 w 987136"/>
                  <a:gd name="connsiteY23" fmla="*/ 1021128 h 1751378"/>
                  <a:gd name="connsiteX24" fmla="*/ 508000 w 987136"/>
                  <a:gd name="connsiteY24" fmla="*/ 1014778 h 1751378"/>
                  <a:gd name="connsiteX25" fmla="*/ 476250 w 987136"/>
                  <a:gd name="connsiteY25" fmla="*/ 1008428 h 1751378"/>
                  <a:gd name="connsiteX26" fmla="*/ 419100 w 987136"/>
                  <a:gd name="connsiteY26" fmla="*/ 963978 h 1751378"/>
                  <a:gd name="connsiteX27" fmla="*/ 406400 w 987136"/>
                  <a:gd name="connsiteY27" fmla="*/ 944928 h 1751378"/>
                  <a:gd name="connsiteX28" fmla="*/ 368300 w 987136"/>
                  <a:gd name="connsiteY28" fmla="*/ 887778 h 1751378"/>
                  <a:gd name="connsiteX29" fmla="*/ 361950 w 987136"/>
                  <a:gd name="connsiteY29" fmla="*/ 868728 h 1751378"/>
                  <a:gd name="connsiteX30" fmla="*/ 323850 w 987136"/>
                  <a:gd name="connsiteY30" fmla="*/ 817928 h 1751378"/>
                  <a:gd name="connsiteX31" fmla="*/ 298450 w 987136"/>
                  <a:gd name="connsiteY31" fmla="*/ 773478 h 1751378"/>
                  <a:gd name="connsiteX32" fmla="*/ 234950 w 987136"/>
                  <a:gd name="connsiteY32" fmla="*/ 741728 h 1751378"/>
                  <a:gd name="connsiteX33" fmla="*/ 203200 w 987136"/>
                  <a:gd name="connsiteY33" fmla="*/ 748078 h 1751378"/>
                  <a:gd name="connsiteX34" fmla="*/ 190500 w 987136"/>
                  <a:gd name="connsiteY34" fmla="*/ 767128 h 1751378"/>
                  <a:gd name="connsiteX35" fmla="*/ 171450 w 987136"/>
                  <a:gd name="connsiteY35" fmla="*/ 779828 h 1751378"/>
                  <a:gd name="connsiteX36" fmla="*/ 165100 w 987136"/>
                  <a:gd name="connsiteY36" fmla="*/ 900478 h 1751378"/>
                  <a:gd name="connsiteX37" fmla="*/ 177800 w 987136"/>
                  <a:gd name="connsiteY37" fmla="*/ 938578 h 1751378"/>
                  <a:gd name="connsiteX38" fmla="*/ 222250 w 987136"/>
                  <a:gd name="connsiteY38" fmla="*/ 976678 h 1751378"/>
                  <a:gd name="connsiteX39" fmla="*/ 228600 w 987136"/>
                  <a:gd name="connsiteY39" fmla="*/ 995728 h 1751378"/>
                  <a:gd name="connsiteX40" fmla="*/ 254000 w 987136"/>
                  <a:gd name="connsiteY40" fmla="*/ 1008428 h 1751378"/>
                  <a:gd name="connsiteX41" fmla="*/ 285750 w 987136"/>
                  <a:gd name="connsiteY41" fmla="*/ 1027478 h 1751378"/>
                  <a:gd name="connsiteX42" fmla="*/ 311150 w 987136"/>
                  <a:gd name="connsiteY42" fmla="*/ 1040178 h 1751378"/>
                  <a:gd name="connsiteX43" fmla="*/ 330200 w 987136"/>
                  <a:gd name="connsiteY43" fmla="*/ 1059228 h 1751378"/>
                  <a:gd name="connsiteX44" fmla="*/ 374650 w 987136"/>
                  <a:gd name="connsiteY44" fmla="*/ 1097328 h 1751378"/>
                  <a:gd name="connsiteX45" fmla="*/ 425450 w 987136"/>
                  <a:gd name="connsiteY45" fmla="*/ 1179878 h 1751378"/>
                  <a:gd name="connsiteX46" fmla="*/ 438150 w 987136"/>
                  <a:gd name="connsiteY46" fmla="*/ 1198928 h 1751378"/>
                  <a:gd name="connsiteX47" fmla="*/ 450850 w 987136"/>
                  <a:gd name="connsiteY47" fmla="*/ 1224328 h 1751378"/>
                  <a:gd name="connsiteX48" fmla="*/ 463550 w 987136"/>
                  <a:gd name="connsiteY48" fmla="*/ 1243378 h 1751378"/>
                  <a:gd name="connsiteX49" fmla="*/ 469900 w 987136"/>
                  <a:gd name="connsiteY49" fmla="*/ 1262428 h 1751378"/>
                  <a:gd name="connsiteX50" fmla="*/ 482600 w 987136"/>
                  <a:gd name="connsiteY50" fmla="*/ 1281478 h 1751378"/>
                  <a:gd name="connsiteX51" fmla="*/ 495300 w 987136"/>
                  <a:gd name="connsiteY51" fmla="*/ 1319578 h 1751378"/>
                  <a:gd name="connsiteX52" fmla="*/ 501650 w 987136"/>
                  <a:gd name="connsiteY52" fmla="*/ 1338628 h 1751378"/>
                  <a:gd name="connsiteX53" fmla="*/ 514350 w 987136"/>
                  <a:gd name="connsiteY53" fmla="*/ 1364028 h 1751378"/>
                  <a:gd name="connsiteX54" fmla="*/ 539750 w 987136"/>
                  <a:gd name="connsiteY54" fmla="*/ 1421178 h 1751378"/>
                  <a:gd name="connsiteX55" fmla="*/ 558800 w 987136"/>
                  <a:gd name="connsiteY55" fmla="*/ 1433878 h 1751378"/>
                  <a:gd name="connsiteX56" fmla="*/ 679450 w 987136"/>
                  <a:gd name="connsiteY56" fmla="*/ 1421178 h 1751378"/>
                  <a:gd name="connsiteX57" fmla="*/ 698500 w 987136"/>
                  <a:gd name="connsiteY57" fmla="*/ 1408478 h 1751378"/>
                  <a:gd name="connsiteX58" fmla="*/ 717550 w 987136"/>
                  <a:gd name="connsiteY58" fmla="*/ 1389428 h 1751378"/>
                  <a:gd name="connsiteX59" fmla="*/ 730250 w 987136"/>
                  <a:gd name="connsiteY59" fmla="*/ 1364028 h 1751378"/>
                  <a:gd name="connsiteX60" fmla="*/ 736600 w 987136"/>
                  <a:gd name="connsiteY60" fmla="*/ 1344978 h 1751378"/>
                  <a:gd name="connsiteX61" fmla="*/ 768350 w 987136"/>
                  <a:gd name="connsiteY61" fmla="*/ 1300528 h 1751378"/>
                  <a:gd name="connsiteX62" fmla="*/ 781050 w 987136"/>
                  <a:gd name="connsiteY62" fmla="*/ 1249728 h 1751378"/>
                  <a:gd name="connsiteX63" fmla="*/ 749300 w 987136"/>
                  <a:gd name="connsiteY63" fmla="*/ 1160828 h 1751378"/>
                  <a:gd name="connsiteX64" fmla="*/ 730250 w 987136"/>
                  <a:gd name="connsiteY64" fmla="*/ 1154478 h 1751378"/>
                  <a:gd name="connsiteX65" fmla="*/ 660400 w 987136"/>
                  <a:gd name="connsiteY65" fmla="*/ 1167178 h 1751378"/>
                  <a:gd name="connsiteX66" fmla="*/ 577850 w 987136"/>
                  <a:gd name="connsiteY66" fmla="*/ 1205278 h 1751378"/>
                  <a:gd name="connsiteX67" fmla="*/ 558800 w 987136"/>
                  <a:gd name="connsiteY67" fmla="*/ 1211628 h 1751378"/>
                  <a:gd name="connsiteX68" fmla="*/ 508000 w 987136"/>
                  <a:gd name="connsiteY68" fmla="*/ 1224328 h 1751378"/>
                  <a:gd name="connsiteX69" fmla="*/ 457200 w 987136"/>
                  <a:gd name="connsiteY69" fmla="*/ 1237028 h 1751378"/>
                  <a:gd name="connsiteX70" fmla="*/ 336550 w 987136"/>
                  <a:gd name="connsiteY70" fmla="*/ 1230678 h 1751378"/>
                  <a:gd name="connsiteX71" fmla="*/ 311150 w 987136"/>
                  <a:gd name="connsiteY71" fmla="*/ 1224328 h 1751378"/>
                  <a:gd name="connsiteX72" fmla="*/ 266700 w 987136"/>
                  <a:gd name="connsiteY72" fmla="*/ 1179878 h 1751378"/>
                  <a:gd name="connsiteX73" fmla="*/ 247650 w 987136"/>
                  <a:gd name="connsiteY73" fmla="*/ 1160828 h 1751378"/>
                  <a:gd name="connsiteX74" fmla="*/ 234950 w 987136"/>
                  <a:gd name="connsiteY74" fmla="*/ 1141778 h 1751378"/>
                  <a:gd name="connsiteX75" fmla="*/ 209550 w 987136"/>
                  <a:gd name="connsiteY75" fmla="*/ 1090978 h 1751378"/>
                  <a:gd name="connsiteX76" fmla="*/ 228600 w 987136"/>
                  <a:gd name="connsiteY76" fmla="*/ 995728 h 1751378"/>
                  <a:gd name="connsiteX77" fmla="*/ 254000 w 987136"/>
                  <a:gd name="connsiteY77" fmla="*/ 970328 h 1751378"/>
                  <a:gd name="connsiteX78" fmla="*/ 311150 w 987136"/>
                  <a:gd name="connsiteY78" fmla="*/ 925878 h 1751378"/>
                  <a:gd name="connsiteX79" fmla="*/ 368300 w 987136"/>
                  <a:gd name="connsiteY79" fmla="*/ 875078 h 1751378"/>
                  <a:gd name="connsiteX80" fmla="*/ 387350 w 987136"/>
                  <a:gd name="connsiteY80" fmla="*/ 856028 h 1751378"/>
                  <a:gd name="connsiteX81" fmla="*/ 406400 w 987136"/>
                  <a:gd name="connsiteY81" fmla="*/ 849678 h 1751378"/>
                  <a:gd name="connsiteX82" fmla="*/ 425450 w 987136"/>
                  <a:gd name="connsiteY82" fmla="*/ 836978 h 1751378"/>
                  <a:gd name="connsiteX83" fmla="*/ 450850 w 987136"/>
                  <a:gd name="connsiteY83" fmla="*/ 830628 h 1751378"/>
                  <a:gd name="connsiteX84" fmla="*/ 508000 w 987136"/>
                  <a:gd name="connsiteY84" fmla="*/ 817928 h 1751378"/>
                  <a:gd name="connsiteX85" fmla="*/ 539750 w 987136"/>
                  <a:gd name="connsiteY85" fmla="*/ 824278 h 1751378"/>
                  <a:gd name="connsiteX86" fmla="*/ 552450 w 987136"/>
                  <a:gd name="connsiteY86" fmla="*/ 849678 h 1751378"/>
                  <a:gd name="connsiteX87" fmla="*/ 571500 w 987136"/>
                  <a:gd name="connsiteY87" fmla="*/ 875078 h 1751378"/>
                  <a:gd name="connsiteX88" fmla="*/ 577850 w 987136"/>
                  <a:gd name="connsiteY88" fmla="*/ 894128 h 1751378"/>
                  <a:gd name="connsiteX89" fmla="*/ 615950 w 987136"/>
                  <a:gd name="connsiteY89" fmla="*/ 963978 h 1751378"/>
                  <a:gd name="connsiteX90" fmla="*/ 622300 w 987136"/>
                  <a:gd name="connsiteY90" fmla="*/ 989378 h 1751378"/>
                  <a:gd name="connsiteX91" fmla="*/ 609600 w 987136"/>
                  <a:gd name="connsiteY91" fmla="*/ 1110028 h 1751378"/>
                  <a:gd name="connsiteX92" fmla="*/ 603250 w 987136"/>
                  <a:gd name="connsiteY92" fmla="*/ 1129078 h 1751378"/>
                  <a:gd name="connsiteX93" fmla="*/ 596900 w 987136"/>
                  <a:gd name="connsiteY93" fmla="*/ 1154478 h 1751378"/>
                  <a:gd name="connsiteX94" fmla="*/ 584200 w 987136"/>
                  <a:gd name="connsiteY94" fmla="*/ 1179878 h 1751378"/>
                  <a:gd name="connsiteX95" fmla="*/ 603250 w 987136"/>
                  <a:gd name="connsiteY95" fmla="*/ 1287828 h 1751378"/>
                  <a:gd name="connsiteX96" fmla="*/ 635000 w 987136"/>
                  <a:gd name="connsiteY96" fmla="*/ 1325928 h 1751378"/>
                  <a:gd name="connsiteX97" fmla="*/ 679450 w 987136"/>
                  <a:gd name="connsiteY97" fmla="*/ 1364028 h 1751378"/>
                  <a:gd name="connsiteX98" fmla="*/ 698500 w 987136"/>
                  <a:gd name="connsiteY98" fmla="*/ 1376728 h 1751378"/>
                  <a:gd name="connsiteX99" fmla="*/ 749300 w 987136"/>
                  <a:gd name="connsiteY99" fmla="*/ 1402128 h 1751378"/>
                  <a:gd name="connsiteX100" fmla="*/ 768350 w 987136"/>
                  <a:gd name="connsiteY100" fmla="*/ 1414828 h 1751378"/>
                  <a:gd name="connsiteX101" fmla="*/ 806450 w 987136"/>
                  <a:gd name="connsiteY101" fmla="*/ 1427528 h 1751378"/>
                  <a:gd name="connsiteX102" fmla="*/ 876300 w 987136"/>
                  <a:gd name="connsiteY102" fmla="*/ 1452928 h 1751378"/>
                  <a:gd name="connsiteX103" fmla="*/ 933450 w 987136"/>
                  <a:gd name="connsiteY103" fmla="*/ 1446578 h 1751378"/>
                  <a:gd name="connsiteX104" fmla="*/ 946150 w 987136"/>
                  <a:gd name="connsiteY104" fmla="*/ 1408478 h 1751378"/>
                  <a:gd name="connsiteX105" fmla="*/ 952500 w 987136"/>
                  <a:gd name="connsiteY105" fmla="*/ 1364028 h 1751378"/>
                  <a:gd name="connsiteX106" fmla="*/ 958850 w 987136"/>
                  <a:gd name="connsiteY106" fmla="*/ 1332278 h 1751378"/>
                  <a:gd name="connsiteX107" fmla="*/ 946150 w 987136"/>
                  <a:gd name="connsiteY107" fmla="*/ 1198928 h 1751378"/>
                  <a:gd name="connsiteX108" fmla="*/ 920750 w 987136"/>
                  <a:gd name="connsiteY108" fmla="*/ 1154478 h 1751378"/>
                  <a:gd name="connsiteX109" fmla="*/ 901700 w 987136"/>
                  <a:gd name="connsiteY109" fmla="*/ 1129078 h 1751378"/>
                  <a:gd name="connsiteX110" fmla="*/ 844550 w 987136"/>
                  <a:gd name="connsiteY110" fmla="*/ 1084628 h 1751378"/>
                  <a:gd name="connsiteX111" fmla="*/ 825500 w 987136"/>
                  <a:gd name="connsiteY111" fmla="*/ 1059228 h 1751378"/>
                  <a:gd name="connsiteX112" fmla="*/ 806450 w 987136"/>
                  <a:gd name="connsiteY112" fmla="*/ 1052878 h 1751378"/>
                  <a:gd name="connsiteX113" fmla="*/ 774700 w 987136"/>
                  <a:gd name="connsiteY113" fmla="*/ 1033828 h 1751378"/>
                  <a:gd name="connsiteX114" fmla="*/ 755650 w 987136"/>
                  <a:gd name="connsiteY114" fmla="*/ 1014778 h 1751378"/>
                  <a:gd name="connsiteX115" fmla="*/ 685800 w 987136"/>
                  <a:gd name="connsiteY115" fmla="*/ 951278 h 1751378"/>
                  <a:gd name="connsiteX116" fmla="*/ 666750 w 987136"/>
                  <a:gd name="connsiteY116" fmla="*/ 919528 h 1751378"/>
                  <a:gd name="connsiteX117" fmla="*/ 641350 w 987136"/>
                  <a:gd name="connsiteY117" fmla="*/ 868728 h 1751378"/>
                  <a:gd name="connsiteX118" fmla="*/ 647700 w 987136"/>
                  <a:gd name="connsiteY118" fmla="*/ 767128 h 1751378"/>
                  <a:gd name="connsiteX119" fmla="*/ 660400 w 987136"/>
                  <a:gd name="connsiteY119" fmla="*/ 729028 h 1751378"/>
                  <a:gd name="connsiteX120" fmla="*/ 596900 w 987136"/>
                  <a:gd name="connsiteY120" fmla="*/ 684578 h 1751378"/>
                  <a:gd name="connsiteX121" fmla="*/ 577850 w 987136"/>
                  <a:gd name="connsiteY121" fmla="*/ 703628 h 1751378"/>
                  <a:gd name="connsiteX122" fmla="*/ 558800 w 987136"/>
                  <a:gd name="connsiteY122" fmla="*/ 716328 h 1751378"/>
                  <a:gd name="connsiteX123" fmla="*/ 520700 w 987136"/>
                  <a:gd name="connsiteY123" fmla="*/ 767128 h 1751378"/>
                  <a:gd name="connsiteX124" fmla="*/ 514350 w 987136"/>
                  <a:gd name="connsiteY124" fmla="*/ 786178 h 1751378"/>
                  <a:gd name="connsiteX125" fmla="*/ 501650 w 987136"/>
                  <a:gd name="connsiteY125" fmla="*/ 811578 h 1751378"/>
                  <a:gd name="connsiteX126" fmla="*/ 495300 w 987136"/>
                  <a:gd name="connsiteY126" fmla="*/ 843328 h 1751378"/>
                  <a:gd name="connsiteX127" fmla="*/ 501650 w 987136"/>
                  <a:gd name="connsiteY127" fmla="*/ 983028 h 1751378"/>
                  <a:gd name="connsiteX128" fmla="*/ 520700 w 987136"/>
                  <a:gd name="connsiteY128" fmla="*/ 1008428 h 1751378"/>
                  <a:gd name="connsiteX129" fmla="*/ 533400 w 987136"/>
                  <a:gd name="connsiteY129" fmla="*/ 1033828 h 1751378"/>
                  <a:gd name="connsiteX130" fmla="*/ 552450 w 987136"/>
                  <a:gd name="connsiteY130" fmla="*/ 1052878 h 1751378"/>
                  <a:gd name="connsiteX131" fmla="*/ 635000 w 987136"/>
                  <a:gd name="connsiteY131" fmla="*/ 1103678 h 1751378"/>
                  <a:gd name="connsiteX132" fmla="*/ 679450 w 987136"/>
                  <a:gd name="connsiteY132" fmla="*/ 1129078 h 1751378"/>
                  <a:gd name="connsiteX133" fmla="*/ 698500 w 987136"/>
                  <a:gd name="connsiteY133" fmla="*/ 1141778 h 1751378"/>
                  <a:gd name="connsiteX134" fmla="*/ 723900 w 987136"/>
                  <a:gd name="connsiteY134" fmla="*/ 1154478 h 1751378"/>
                  <a:gd name="connsiteX135" fmla="*/ 774700 w 987136"/>
                  <a:gd name="connsiteY135" fmla="*/ 1192578 h 1751378"/>
                  <a:gd name="connsiteX136" fmla="*/ 819150 w 987136"/>
                  <a:gd name="connsiteY136" fmla="*/ 1230678 h 1751378"/>
                  <a:gd name="connsiteX137" fmla="*/ 825500 w 987136"/>
                  <a:gd name="connsiteY137" fmla="*/ 1249728 h 1751378"/>
                  <a:gd name="connsiteX138" fmla="*/ 819150 w 987136"/>
                  <a:gd name="connsiteY138" fmla="*/ 1275128 h 1751378"/>
                  <a:gd name="connsiteX139" fmla="*/ 800100 w 987136"/>
                  <a:gd name="connsiteY139" fmla="*/ 1281478 h 1751378"/>
                  <a:gd name="connsiteX140" fmla="*/ 774700 w 987136"/>
                  <a:gd name="connsiteY140" fmla="*/ 1287828 h 1751378"/>
                  <a:gd name="connsiteX141" fmla="*/ 723900 w 987136"/>
                  <a:gd name="connsiteY141" fmla="*/ 1313228 h 1751378"/>
                  <a:gd name="connsiteX142" fmla="*/ 698500 w 987136"/>
                  <a:gd name="connsiteY142" fmla="*/ 1325928 h 1751378"/>
                  <a:gd name="connsiteX143" fmla="*/ 679450 w 987136"/>
                  <a:gd name="connsiteY143" fmla="*/ 1332278 h 1751378"/>
                  <a:gd name="connsiteX144" fmla="*/ 635000 w 987136"/>
                  <a:gd name="connsiteY144" fmla="*/ 1351328 h 1751378"/>
                  <a:gd name="connsiteX145" fmla="*/ 615950 w 987136"/>
                  <a:gd name="connsiteY145" fmla="*/ 1364028 h 1751378"/>
                  <a:gd name="connsiteX146" fmla="*/ 495300 w 987136"/>
                  <a:gd name="connsiteY146" fmla="*/ 1357678 h 1751378"/>
                  <a:gd name="connsiteX147" fmla="*/ 425450 w 987136"/>
                  <a:gd name="connsiteY147" fmla="*/ 1332278 h 1751378"/>
                  <a:gd name="connsiteX148" fmla="*/ 400050 w 987136"/>
                  <a:gd name="connsiteY148" fmla="*/ 1319578 h 1751378"/>
                  <a:gd name="connsiteX149" fmla="*/ 381000 w 987136"/>
                  <a:gd name="connsiteY149" fmla="*/ 1300528 h 1751378"/>
                  <a:gd name="connsiteX150" fmla="*/ 374650 w 987136"/>
                  <a:gd name="connsiteY150" fmla="*/ 1281478 h 1751378"/>
                  <a:gd name="connsiteX151" fmla="*/ 355600 w 987136"/>
                  <a:gd name="connsiteY151" fmla="*/ 1268778 h 1751378"/>
                  <a:gd name="connsiteX152" fmla="*/ 342900 w 987136"/>
                  <a:gd name="connsiteY152" fmla="*/ 1230678 h 1751378"/>
                  <a:gd name="connsiteX153" fmla="*/ 336550 w 987136"/>
                  <a:gd name="connsiteY153" fmla="*/ 1211628 h 1751378"/>
                  <a:gd name="connsiteX154" fmla="*/ 342900 w 987136"/>
                  <a:gd name="connsiteY154" fmla="*/ 1141778 h 1751378"/>
                  <a:gd name="connsiteX155" fmla="*/ 374650 w 987136"/>
                  <a:gd name="connsiteY155" fmla="*/ 1122728 h 1751378"/>
                  <a:gd name="connsiteX156" fmla="*/ 393700 w 987136"/>
                  <a:gd name="connsiteY156" fmla="*/ 1103678 h 1751378"/>
                  <a:gd name="connsiteX157" fmla="*/ 482600 w 987136"/>
                  <a:gd name="connsiteY157" fmla="*/ 1078278 h 1751378"/>
                  <a:gd name="connsiteX158" fmla="*/ 622300 w 987136"/>
                  <a:gd name="connsiteY158" fmla="*/ 1084628 h 1751378"/>
                  <a:gd name="connsiteX159" fmla="*/ 666750 w 987136"/>
                  <a:gd name="connsiteY159" fmla="*/ 1090978 h 1751378"/>
                  <a:gd name="connsiteX160" fmla="*/ 711200 w 987136"/>
                  <a:gd name="connsiteY160" fmla="*/ 1103678 h 1751378"/>
                  <a:gd name="connsiteX161" fmla="*/ 768350 w 987136"/>
                  <a:gd name="connsiteY161" fmla="*/ 1110028 h 1751378"/>
                  <a:gd name="connsiteX162" fmla="*/ 800100 w 987136"/>
                  <a:gd name="connsiteY162" fmla="*/ 1122728 h 1751378"/>
                  <a:gd name="connsiteX163" fmla="*/ 819150 w 987136"/>
                  <a:gd name="connsiteY163" fmla="*/ 1129078 h 1751378"/>
                  <a:gd name="connsiteX164" fmla="*/ 831850 w 987136"/>
                  <a:gd name="connsiteY164" fmla="*/ 1148128 h 1751378"/>
                  <a:gd name="connsiteX165" fmla="*/ 850900 w 987136"/>
                  <a:gd name="connsiteY165" fmla="*/ 1167178 h 1751378"/>
                  <a:gd name="connsiteX166" fmla="*/ 857250 w 987136"/>
                  <a:gd name="connsiteY166" fmla="*/ 1186228 h 1751378"/>
                  <a:gd name="connsiteX167" fmla="*/ 882650 w 987136"/>
                  <a:gd name="connsiteY167" fmla="*/ 1243378 h 1751378"/>
                  <a:gd name="connsiteX168" fmla="*/ 895350 w 987136"/>
                  <a:gd name="connsiteY168" fmla="*/ 1281478 h 1751378"/>
                  <a:gd name="connsiteX169" fmla="*/ 857250 w 987136"/>
                  <a:gd name="connsiteY169" fmla="*/ 1344978 h 1751378"/>
                  <a:gd name="connsiteX170" fmla="*/ 831850 w 987136"/>
                  <a:gd name="connsiteY170" fmla="*/ 1383078 h 1751378"/>
                  <a:gd name="connsiteX171" fmla="*/ 819150 w 987136"/>
                  <a:gd name="connsiteY171" fmla="*/ 1402128 h 1751378"/>
                  <a:gd name="connsiteX172" fmla="*/ 793750 w 987136"/>
                  <a:gd name="connsiteY172" fmla="*/ 1421178 h 1751378"/>
                  <a:gd name="connsiteX173" fmla="*/ 781050 w 987136"/>
                  <a:gd name="connsiteY173" fmla="*/ 1440228 h 1751378"/>
                  <a:gd name="connsiteX174" fmla="*/ 742950 w 987136"/>
                  <a:gd name="connsiteY174" fmla="*/ 1471978 h 1751378"/>
                  <a:gd name="connsiteX175" fmla="*/ 723900 w 987136"/>
                  <a:gd name="connsiteY175" fmla="*/ 1478328 h 1751378"/>
                  <a:gd name="connsiteX176" fmla="*/ 628650 w 987136"/>
                  <a:gd name="connsiteY176" fmla="*/ 1471978 h 1751378"/>
                  <a:gd name="connsiteX177" fmla="*/ 609600 w 987136"/>
                  <a:gd name="connsiteY177" fmla="*/ 1459278 h 1751378"/>
                  <a:gd name="connsiteX178" fmla="*/ 571500 w 987136"/>
                  <a:gd name="connsiteY178" fmla="*/ 1421178 h 1751378"/>
                  <a:gd name="connsiteX179" fmla="*/ 565150 w 987136"/>
                  <a:gd name="connsiteY179" fmla="*/ 1389428 h 1751378"/>
                  <a:gd name="connsiteX180" fmla="*/ 552450 w 987136"/>
                  <a:gd name="connsiteY180" fmla="*/ 1370378 h 1751378"/>
                  <a:gd name="connsiteX181" fmla="*/ 533400 w 987136"/>
                  <a:gd name="connsiteY181" fmla="*/ 1300528 h 1751378"/>
                  <a:gd name="connsiteX182" fmla="*/ 514350 w 987136"/>
                  <a:gd name="connsiteY182" fmla="*/ 1186228 h 1751378"/>
                  <a:gd name="connsiteX183" fmla="*/ 508000 w 987136"/>
                  <a:gd name="connsiteY183" fmla="*/ 925878 h 1751378"/>
                  <a:gd name="connsiteX184" fmla="*/ 495300 w 987136"/>
                  <a:gd name="connsiteY184" fmla="*/ 894128 h 1751378"/>
                  <a:gd name="connsiteX185" fmla="*/ 476250 w 987136"/>
                  <a:gd name="connsiteY185" fmla="*/ 843328 h 1751378"/>
                  <a:gd name="connsiteX186" fmla="*/ 469900 w 987136"/>
                  <a:gd name="connsiteY186" fmla="*/ 824278 h 1751378"/>
                  <a:gd name="connsiteX187" fmla="*/ 438150 w 987136"/>
                  <a:gd name="connsiteY187" fmla="*/ 773478 h 1751378"/>
                  <a:gd name="connsiteX188" fmla="*/ 425450 w 987136"/>
                  <a:gd name="connsiteY188" fmla="*/ 754428 h 1751378"/>
                  <a:gd name="connsiteX189" fmla="*/ 387350 w 987136"/>
                  <a:gd name="connsiteY189" fmla="*/ 722678 h 1751378"/>
                  <a:gd name="connsiteX190" fmla="*/ 361950 w 987136"/>
                  <a:gd name="connsiteY190" fmla="*/ 716328 h 1751378"/>
                  <a:gd name="connsiteX191" fmla="*/ 228600 w 987136"/>
                  <a:gd name="connsiteY191" fmla="*/ 722678 h 1751378"/>
                  <a:gd name="connsiteX192" fmla="*/ 209550 w 987136"/>
                  <a:gd name="connsiteY192" fmla="*/ 735378 h 1751378"/>
                  <a:gd name="connsiteX193" fmla="*/ 184150 w 987136"/>
                  <a:gd name="connsiteY193" fmla="*/ 754428 h 1751378"/>
                  <a:gd name="connsiteX194" fmla="*/ 120650 w 987136"/>
                  <a:gd name="connsiteY194" fmla="*/ 805228 h 1751378"/>
                  <a:gd name="connsiteX195" fmla="*/ 101600 w 987136"/>
                  <a:gd name="connsiteY195" fmla="*/ 817928 h 1751378"/>
                  <a:gd name="connsiteX196" fmla="*/ 25400 w 987136"/>
                  <a:gd name="connsiteY196" fmla="*/ 868728 h 1751378"/>
                  <a:gd name="connsiteX197" fmla="*/ 0 w 987136"/>
                  <a:gd name="connsiteY197" fmla="*/ 913178 h 1751378"/>
                  <a:gd name="connsiteX198" fmla="*/ 12700 w 987136"/>
                  <a:gd name="connsiteY198" fmla="*/ 976678 h 1751378"/>
                  <a:gd name="connsiteX199" fmla="*/ 31750 w 987136"/>
                  <a:gd name="connsiteY199" fmla="*/ 1008428 h 1751378"/>
                  <a:gd name="connsiteX200" fmla="*/ 69850 w 987136"/>
                  <a:gd name="connsiteY200" fmla="*/ 1065578 h 1751378"/>
                  <a:gd name="connsiteX201" fmla="*/ 120650 w 987136"/>
                  <a:gd name="connsiteY201" fmla="*/ 1116378 h 1751378"/>
                  <a:gd name="connsiteX202" fmla="*/ 133350 w 987136"/>
                  <a:gd name="connsiteY202" fmla="*/ 1135428 h 1751378"/>
                  <a:gd name="connsiteX203" fmla="*/ 177800 w 987136"/>
                  <a:gd name="connsiteY203" fmla="*/ 1167178 h 1751378"/>
                  <a:gd name="connsiteX204" fmla="*/ 254000 w 987136"/>
                  <a:gd name="connsiteY204" fmla="*/ 1217978 h 1751378"/>
                  <a:gd name="connsiteX205" fmla="*/ 273050 w 987136"/>
                  <a:gd name="connsiteY205" fmla="*/ 1230678 h 1751378"/>
                  <a:gd name="connsiteX206" fmla="*/ 304800 w 987136"/>
                  <a:gd name="connsiteY206" fmla="*/ 1243378 h 1751378"/>
                  <a:gd name="connsiteX207" fmla="*/ 323850 w 987136"/>
                  <a:gd name="connsiteY207" fmla="*/ 1249728 h 1751378"/>
                  <a:gd name="connsiteX208" fmla="*/ 368300 w 987136"/>
                  <a:gd name="connsiteY208" fmla="*/ 1268778 h 1751378"/>
                  <a:gd name="connsiteX209" fmla="*/ 393700 w 987136"/>
                  <a:gd name="connsiteY209" fmla="*/ 1281478 h 1751378"/>
                  <a:gd name="connsiteX210" fmla="*/ 431800 w 987136"/>
                  <a:gd name="connsiteY210" fmla="*/ 1287828 h 1751378"/>
                  <a:gd name="connsiteX211" fmla="*/ 476250 w 987136"/>
                  <a:gd name="connsiteY211" fmla="*/ 1300528 h 1751378"/>
                  <a:gd name="connsiteX212" fmla="*/ 914400 w 987136"/>
                  <a:gd name="connsiteY212" fmla="*/ 1306878 h 1751378"/>
                  <a:gd name="connsiteX213" fmla="*/ 952500 w 987136"/>
                  <a:gd name="connsiteY213" fmla="*/ 1319578 h 1751378"/>
                  <a:gd name="connsiteX214" fmla="*/ 971550 w 987136"/>
                  <a:gd name="connsiteY214" fmla="*/ 1325928 h 1751378"/>
                  <a:gd name="connsiteX215" fmla="*/ 984250 w 987136"/>
                  <a:gd name="connsiteY215" fmla="*/ 1351328 h 1751378"/>
                  <a:gd name="connsiteX216" fmla="*/ 952500 w 987136"/>
                  <a:gd name="connsiteY216" fmla="*/ 1395778 h 1751378"/>
                  <a:gd name="connsiteX217" fmla="*/ 914400 w 987136"/>
                  <a:gd name="connsiteY217" fmla="*/ 1408478 h 1751378"/>
                  <a:gd name="connsiteX218" fmla="*/ 882650 w 987136"/>
                  <a:gd name="connsiteY218" fmla="*/ 1421178 h 1751378"/>
                  <a:gd name="connsiteX219" fmla="*/ 742950 w 987136"/>
                  <a:gd name="connsiteY219" fmla="*/ 1414828 h 1751378"/>
                  <a:gd name="connsiteX220" fmla="*/ 723900 w 987136"/>
                  <a:gd name="connsiteY220" fmla="*/ 1408478 h 1751378"/>
                  <a:gd name="connsiteX221" fmla="*/ 660400 w 987136"/>
                  <a:gd name="connsiteY221" fmla="*/ 1351328 h 1751378"/>
                  <a:gd name="connsiteX222" fmla="*/ 641350 w 987136"/>
                  <a:gd name="connsiteY222" fmla="*/ 1325928 h 1751378"/>
                  <a:gd name="connsiteX223" fmla="*/ 622300 w 987136"/>
                  <a:gd name="connsiteY223" fmla="*/ 1306878 h 1751378"/>
                  <a:gd name="connsiteX224" fmla="*/ 603250 w 987136"/>
                  <a:gd name="connsiteY224" fmla="*/ 1281478 h 1751378"/>
                  <a:gd name="connsiteX225" fmla="*/ 533400 w 987136"/>
                  <a:gd name="connsiteY225" fmla="*/ 1211628 h 1751378"/>
                  <a:gd name="connsiteX226" fmla="*/ 514350 w 987136"/>
                  <a:gd name="connsiteY226" fmla="*/ 1173528 h 1751378"/>
                  <a:gd name="connsiteX227" fmla="*/ 508000 w 987136"/>
                  <a:gd name="connsiteY227" fmla="*/ 1148128 h 1751378"/>
                  <a:gd name="connsiteX228" fmla="*/ 476250 w 987136"/>
                  <a:gd name="connsiteY228" fmla="*/ 1090978 h 1751378"/>
                  <a:gd name="connsiteX229" fmla="*/ 463550 w 987136"/>
                  <a:gd name="connsiteY229" fmla="*/ 1033828 h 1751378"/>
                  <a:gd name="connsiteX230" fmla="*/ 450850 w 987136"/>
                  <a:gd name="connsiteY230" fmla="*/ 1008428 h 1751378"/>
                  <a:gd name="connsiteX231" fmla="*/ 444500 w 987136"/>
                  <a:gd name="connsiteY231" fmla="*/ 957628 h 1751378"/>
                  <a:gd name="connsiteX232" fmla="*/ 438150 w 987136"/>
                  <a:gd name="connsiteY232" fmla="*/ 938578 h 1751378"/>
                  <a:gd name="connsiteX233" fmla="*/ 419100 w 987136"/>
                  <a:gd name="connsiteY233" fmla="*/ 856028 h 1751378"/>
                  <a:gd name="connsiteX234" fmla="*/ 406400 w 987136"/>
                  <a:gd name="connsiteY234" fmla="*/ 836978 h 1751378"/>
                  <a:gd name="connsiteX235" fmla="*/ 381000 w 987136"/>
                  <a:gd name="connsiteY235" fmla="*/ 830628 h 1751378"/>
                  <a:gd name="connsiteX236" fmla="*/ 317500 w 987136"/>
                  <a:gd name="connsiteY236" fmla="*/ 836978 h 1751378"/>
                  <a:gd name="connsiteX237" fmla="*/ 298450 w 987136"/>
                  <a:gd name="connsiteY237" fmla="*/ 849678 h 1751378"/>
                  <a:gd name="connsiteX238" fmla="*/ 260350 w 987136"/>
                  <a:gd name="connsiteY238" fmla="*/ 881428 h 1751378"/>
                  <a:gd name="connsiteX239" fmla="*/ 241300 w 987136"/>
                  <a:gd name="connsiteY239" fmla="*/ 900478 h 1751378"/>
                  <a:gd name="connsiteX240" fmla="*/ 209550 w 987136"/>
                  <a:gd name="connsiteY240" fmla="*/ 925878 h 1751378"/>
                  <a:gd name="connsiteX241" fmla="*/ 184150 w 987136"/>
                  <a:gd name="connsiteY241" fmla="*/ 957628 h 1751378"/>
                  <a:gd name="connsiteX242" fmla="*/ 165100 w 987136"/>
                  <a:gd name="connsiteY242" fmla="*/ 976678 h 1751378"/>
                  <a:gd name="connsiteX243" fmla="*/ 152400 w 987136"/>
                  <a:gd name="connsiteY243" fmla="*/ 1008428 h 1751378"/>
                  <a:gd name="connsiteX244" fmla="*/ 146050 w 987136"/>
                  <a:gd name="connsiteY244" fmla="*/ 1033828 h 1751378"/>
                  <a:gd name="connsiteX245" fmla="*/ 133350 w 987136"/>
                  <a:gd name="connsiteY245" fmla="*/ 1059228 h 1751378"/>
                  <a:gd name="connsiteX246" fmla="*/ 152400 w 987136"/>
                  <a:gd name="connsiteY246" fmla="*/ 1160828 h 1751378"/>
                  <a:gd name="connsiteX247" fmla="*/ 171450 w 987136"/>
                  <a:gd name="connsiteY247" fmla="*/ 1167178 h 1751378"/>
                  <a:gd name="connsiteX248" fmla="*/ 203200 w 987136"/>
                  <a:gd name="connsiteY248" fmla="*/ 1173528 h 1751378"/>
                  <a:gd name="connsiteX249" fmla="*/ 266700 w 987136"/>
                  <a:gd name="connsiteY249" fmla="*/ 1154478 h 1751378"/>
                  <a:gd name="connsiteX250" fmla="*/ 323850 w 987136"/>
                  <a:gd name="connsiteY250" fmla="*/ 1122728 h 1751378"/>
                  <a:gd name="connsiteX251" fmla="*/ 361950 w 987136"/>
                  <a:gd name="connsiteY251" fmla="*/ 1110028 h 1751378"/>
                  <a:gd name="connsiteX252" fmla="*/ 450850 w 987136"/>
                  <a:gd name="connsiteY252" fmla="*/ 1071928 h 1751378"/>
                  <a:gd name="connsiteX253" fmla="*/ 495300 w 987136"/>
                  <a:gd name="connsiteY253" fmla="*/ 1059228 h 1751378"/>
                  <a:gd name="connsiteX254" fmla="*/ 552450 w 987136"/>
                  <a:gd name="connsiteY254" fmla="*/ 1040178 h 1751378"/>
                  <a:gd name="connsiteX255" fmla="*/ 577850 w 987136"/>
                  <a:gd name="connsiteY255" fmla="*/ 1027478 h 1751378"/>
                  <a:gd name="connsiteX256" fmla="*/ 615950 w 987136"/>
                  <a:gd name="connsiteY256" fmla="*/ 1014778 h 1751378"/>
                  <a:gd name="connsiteX257" fmla="*/ 635000 w 987136"/>
                  <a:gd name="connsiteY257" fmla="*/ 1008428 h 1751378"/>
                  <a:gd name="connsiteX258" fmla="*/ 660400 w 987136"/>
                  <a:gd name="connsiteY258" fmla="*/ 995728 h 1751378"/>
                  <a:gd name="connsiteX259" fmla="*/ 685800 w 987136"/>
                  <a:gd name="connsiteY259" fmla="*/ 989378 h 1751378"/>
                  <a:gd name="connsiteX260" fmla="*/ 730250 w 987136"/>
                  <a:gd name="connsiteY260" fmla="*/ 976678 h 1751378"/>
                  <a:gd name="connsiteX261" fmla="*/ 800100 w 987136"/>
                  <a:gd name="connsiteY261" fmla="*/ 983028 h 1751378"/>
                  <a:gd name="connsiteX262" fmla="*/ 819150 w 987136"/>
                  <a:gd name="connsiteY262" fmla="*/ 1040178 h 1751378"/>
                  <a:gd name="connsiteX263" fmla="*/ 812800 w 987136"/>
                  <a:gd name="connsiteY263" fmla="*/ 1078278 h 1751378"/>
                  <a:gd name="connsiteX264" fmla="*/ 755650 w 987136"/>
                  <a:gd name="connsiteY264" fmla="*/ 1122728 h 1751378"/>
                  <a:gd name="connsiteX265" fmla="*/ 698500 w 987136"/>
                  <a:gd name="connsiteY265" fmla="*/ 1173528 h 1751378"/>
                  <a:gd name="connsiteX266" fmla="*/ 692150 w 987136"/>
                  <a:gd name="connsiteY266" fmla="*/ 1192578 h 1751378"/>
                  <a:gd name="connsiteX267" fmla="*/ 666750 w 987136"/>
                  <a:gd name="connsiteY267" fmla="*/ 1230678 h 1751378"/>
                  <a:gd name="connsiteX268" fmla="*/ 685800 w 987136"/>
                  <a:gd name="connsiteY268" fmla="*/ 1338628 h 1751378"/>
                  <a:gd name="connsiteX269" fmla="*/ 730250 w 987136"/>
                  <a:gd name="connsiteY269" fmla="*/ 1376728 h 1751378"/>
                  <a:gd name="connsiteX270" fmla="*/ 800100 w 987136"/>
                  <a:gd name="connsiteY270" fmla="*/ 1427528 h 1751378"/>
                  <a:gd name="connsiteX271" fmla="*/ 812800 w 987136"/>
                  <a:gd name="connsiteY271" fmla="*/ 1452928 h 1751378"/>
                  <a:gd name="connsiteX272" fmla="*/ 838200 w 987136"/>
                  <a:gd name="connsiteY272" fmla="*/ 1491028 h 1751378"/>
                  <a:gd name="connsiteX273" fmla="*/ 844550 w 987136"/>
                  <a:gd name="connsiteY273" fmla="*/ 1516428 h 1751378"/>
                  <a:gd name="connsiteX274" fmla="*/ 857250 w 987136"/>
                  <a:gd name="connsiteY274" fmla="*/ 1548178 h 1751378"/>
                  <a:gd name="connsiteX275" fmla="*/ 869950 w 987136"/>
                  <a:gd name="connsiteY275" fmla="*/ 1611678 h 1751378"/>
                  <a:gd name="connsiteX276" fmla="*/ 876300 w 987136"/>
                  <a:gd name="connsiteY276" fmla="*/ 1630728 h 1751378"/>
                  <a:gd name="connsiteX277" fmla="*/ 869950 w 987136"/>
                  <a:gd name="connsiteY277" fmla="*/ 1700578 h 1751378"/>
                  <a:gd name="connsiteX278" fmla="*/ 857250 w 987136"/>
                  <a:gd name="connsiteY278" fmla="*/ 1719628 h 1751378"/>
                  <a:gd name="connsiteX279" fmla="*/ 857250 w 987136"/>
                  <a:gd name="connsiteY279" fmla="*/ 1751378 h 1751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</a:cxnLst>
                <a:rect l="l" t="t" r="r" b="b"/>
                <a:pathLst>
                  <a:path w="987136" h="1751378">
                    <a:moveTo>
                      <a:pt x="488950" y="5128"/>
                    </a:moveTo>
                    <a:cubicBezTo>
                      <a:pt x="486833" y="13595"/>
                      <a:pt x="487441" y="23266"/>
                      <a:pt x="482600" y="30528"/>
                    </a:cubicBezTo>
                    <a:cubicBezTo>
                      <a:pt x="444303" y="87973"/>
                      <a:pt x="477959" y="0"/>
                      <a:pt x="457200" y="62278"/>
                    </a:cubicBezTo>
                    <a:cubicBezTo>
                      <a:pt x="459317" y="87678"/>
                      <a:pt x="459360" y="113337"/>
                      <a:pt x="463550" y="138478"/>
                    </a:cubicBezTo>
                    <a:lnTo>
                      <a:pt x="482600" y="195628"/>
                    </a:lnTo>
                    <a:lnTo>
                      <a:pt x="495300" y="233728"/>
                    </a:lnTo>
                    <a:cubicBezTo>
                      <a:pt x="497417" y="240078"/>
                      <a:pt x="500550" y="246176"/>
                      <a:pt x="501650" y="252778"/>
                    </a:cubicBezTo>
                    <a:lnTo>
                      <a:pt x="508000" y="290878"/>
                    </a:lnTo>
                    <a:cubicBezTo>
                      <a:pt x="510117" y="381895"/>
                      <a:pt x="510479" y="472969"/>
                      <a:pt x="514350" y="563928"/>
                    </a:cubicBezTo>
                    <a:cubicBezTo>
                      <a:pt x="515110" y="581785"/>
                      <a:pt x="522366" y="595137"/>
                      <a:pt x="533400" y="608378"/>
                    </a:cubicBezTo>
                    <a:cubicBezTo>
                      <a:pt x="539149" y="615277"/>
                      <a:pt x="546701" y="620529"/>
                      <a:pt x="552450" y="627428"/>
                    </a:cubicBezTo>
                    <a:cubicBezTo>
                      <a:pt x="557336" y="633291"/>
                      <a:pt x="560080" y="640774"/>
                      <a:pt x="565150" y="646478"/>
                    </a:cubicBezTo>
                    <a:cubicBezTo>
                      <a:pt x="577082" y="659902"/>
                      <a:pt x="590550" y="671878"/>
                      <a:pt x="603250" y="684578"/>
                    </a:cubicBezTo>
                    <a:cubicBezTo>
                      <a:pt x="609600" y="690928"/>
                      <a:pt x="615116" y="698240"/>
                      <a:pt x="622300" y="703628"/>
                    </a:cubicBezTo>
                    <a:lnTo>
                      <a:pt x="647700" y="722678"/>
                    </a:lnTo>
                    <a:cubicBezTo>
                      <a:pt x="662260" y="766357"/>
                      <a:pt x="642345" y="713307"/>
                      <a:pt x="673100" y="767128"/>
                    </a:cubicBezTo>
                    <a:cubicBezTo>
                      <a:pt x="696789" y="808585"/>
                      <a:pt x="656168" y="761203"/>
                      <a:pt x="692150" y="811578"/>
                    </a:cubicBezTo>
                    <a:cubicBezTo>
                      <a:pt x="697370" y="818886"/>
                      <a:pt x="704850" y="824278"/>
                      <a:pt x="711200" y="830628"/>
                    </a:cubicBezTo>
                    <a:cubicBezTo>
                      <a:pt x="712982" y="841319"/>
                      <a:pt x="723900" y="905007"/>
                      <a:pt x="723900" y="913178"/>
                    </a:cubicBezTo>
                    <a:cubicBezTo>
                      <a:pt x="723900" y="930407"/>
                      <a:pt x="722064" y="962907"/>
                      <a:pt x="704850" y="976678"/>
                    </a:cubicBezTo>
                    <a:cubicBezTo>
                      <a:pt x="699623" y="980859"/>
                      <a:pt x="691787" y="980035"/>
                      <a:pt x="685800" y="983028"/>
                    </a:cubicBezTo>
                    <a:cubicBezTo>
                      <a:pt x="625423" y="1013217"/>
                      <a:pt x="726944" y="975663"/>
                      <a:pt x="628650" y="1008428"/>
                    </a:cubicBezTo>
                    <a:lnTo>
                      <a:pt x="609600" y="1014778"/>
                    </a:lnTo>
                    <a:lnTo>
                      <a:pt x="590550" y="1021128"/>
                    </a:lnTo>
                    <a:cubicBezTo>
                      <a:pt x="563033" y="1019011"/>
                      <a:pt x="535429" y="1017826"/>
                      <a:pt x="508000" y="1014778"/>
                    </a:cubicBezTo>
                    <a:cubicBezTo>
                      <a:pt x="497273" y="1013586"/>
                      <a:pt x="485621" y="1013783"/>
                      <a:pt x="476250" y="1008428"/>
                    </a:cubicBezTo>
                    <a:cubicBezTo>
                      <a:pt x="455296" y="996454"/>
                      <a:pt x="432487" y="984058"/>
                      <a:pt x="419100" y="963978"/>
                    </a:cubicBezTo>
                    <a:cubicBezTo>
                      <a:pt x="414867" y="957628"/>
                      <a:pt x="410836" y="951138"/>
                      <a:pt x="406400" y="944928"/>
                    </a:cubicBezTo>
                    <a:cubicBezTo>
                      <a:pt x="388674" y="920112"/>
                      <a:pt x="382615" y="916407"/>
                      <a:pt x="368300" y="887778"/>
                    </a:cubicBezTo>
                    <a:cubicBezTo>
                      <a:pt x="365307" y="881791"/>
                      <a:pt x="365544" y="874375"/>
                      <a:pt x="361950" y="868728"/>
                    </a:cubicBezTo>
                    <a:cubicBezTo>
                      <a:pt x="350586" y="850870"/>
                      <a:pt x="333316" y="836860"/>
                      <a:pt x="323850" y="817928"/>
                    </a:cubicBezTo>
                    <a:cubicBezTo>
                      <a:pt x="320107" y="810441"/>
                      <a:pt x="306428" y="780459"/>
                      <a:pt x="298450" y="773478"/>
                    </a:cubicBezTo>
                    <a:cubicBezTo>
                      <a:pt x="268209" y="747017"/>
                      <a:pt x="266512" y="749619"/>
                      <a:pt x="234950" y="741728"/>
                    </a:cubicBezTo>
                    <a:cubicBezTo>
                      <a:pt x="224367" y="743845"/>
                      <a:pt x="212571" y="742723"/>
                      <a:pt x="203200" y="748078"/>
                    </a:cubicBezTo>
                    <a:cubicBezTo>
                      <a:pt x="196574" y="751864"/>
                      <a:pt x="195896" y="761732"/>
                      <a:pt x="190500" y="767128"/>
                    </a:cubicBezTo>
                    <a:cubicBezTo>
                      <a:pt x="185104" y="772524"/>
                      <a:pt x="177800" y="775595"/>
                      <a:pt x="171450" y="779828"/>
                    </a:cubicBezTo>
                    <a:cubicBezTo>
                      <a:pt x="146365" y="829998"/>
                      <a:pt x="151916" y="808191"/>
                      <a:pt x="165100" y="900478"/>
                    </a:cubicBezTo>
                    <a:cubicBezTo>
                      <a:pt x="166993" y="913730"/>
                      <a:pt x="168334" y="929112"/>
                      <a:pt x="177800" y="938578"/>
                    </a:cubicBezTo>
                    <a:cubicBezTo>
                      <a:pt x="204334" y="965112"/>
                      <a:pt x="189666" y="952240"/>
                      <a:pt x="222250" y="976678"/>
                    </a:cubicBezTo>
                    <a:cubicBezTo>
                      <a:pt x="224367" y="983028"/>
                      <a:pt x="223867" y="990995"/>
                      <a:pt x="228600" y="995728"/>
                    </a:cubicBezTo>
                    <a:cubicBezTo>
                      <a:pt x="235293" y="1002421"/>
                      <a:pt x="245725" y="1003831"/>
                      <a:pt x="254000" y="1008428"/>
                    </a:cubicBezTo>
                    <a:cubicBezTo>
                      <a:pt x="264789" y="1014422"/>
                      <a:pt x="274961" y="1021484"/>
                      <a:pt x="285750" y="1027478"/>
                    </a:cubicBezTo>
                    <a:cubicBezTo>
                      <a:pt x="294025" y="1032075"/>
                      <a:pt x="303447" y="1034676"/>
                      <a:pt x="311150" y="1040178"/>
                    </a:cubicBezTo>
                    <a:cubicBezTo>
                      <a:pt x="318458" y="1045398"/>
                      <a:pt x="323382" y="1053384"/>
                      <a:pt x="330200" y="1059228"/>
                    </a:cubicBezTo>
                    <a:cubicBezTo>
                      <a:pt x="348227" y="1074679"/>
                      <a:pt x="360469" y="1078420"/>
                      <a:pt x="374650" y="1097328"/>
                    </a:cubicBezTo>
                    <a:cubicBezTo>
                      <a:pt x="433950" y="1176394"/>
                      <a:pt x="395917" y="1128195"/>
                      <a:pt x="425450" y="1179878"/>
                    </a:cubicBezTo>
                    <a:cubicBezTo>
                      <a:pt x="429236" y="1186504"/>
                      <a:pt x="434364" y="1192302"/>
                      <a:pt x="438150" y="1198928"/>
                    </a:cubicBezTo>
                    <a:cubicBezTo>
                      <a:pt x="442846" y="1207147"/>
                      <a:pt x="446154" y="1216109"/>
                      <a:pt x="450850" y="1224328"/>
                    </a:cubicBezTo>
                    <a:cubicBezTo>
                      <a:pt x="454636" y="1230954"/>
                      <a:pt x="460137" y="1236552"/>
                      <a:pt x="463550" y="1243378"/>
                    </a:cubicBezTo>
                    <a:cubicBezTo>
                      <a:pt x="466543" y="1249365"/>
                      <a:pt x="466907" y="1256441"/>
                      <a:pt x="469900" y="1262428"/>
                    </a:cubicBezTo>
                    <a:cubicBezTo>
                      <a:pt x="473313" y="1269254"/>
                      <a:pt x="479500" y="1274504"/>
                      <a:pt x="482600" y="1281478"/>
                    </a:cubicBezTo>
                    <a:cubicBezTo>
                      <a:pt x="488037" y="1293711"/>
                      <a:pt x="491067" y="1306878"/>
                      <a:pt x="495300" y="1319578"/>
                    </a:cubicBezTo>
                    <a:cubicBezTo>
                      <a:pt x="497417" y="1325928"/>
                      <a:pt x="498657" y="1332641"/>
                      <a:pt x="501650" y="1338628"/>
                    </a:cubicBezTo>
                    <a:cubicBezTo>
                      <a:pt x="505883" y="1347095"/>
                      <a:pt x="510834" y="1355239"/>
                      <a:pt x="514350" y="1364028"/>
                    </a:cubicBezTo>
                    <a:cubicBezTo>
                      <a:pt x="522734" y="1384987"/>
                      <a:pt x="523461" y="1404889"/>
                      <a:pt x="539750" y="1421178"/>
                    </a:cubicBezTo>
                    <a:cubicBezTo>
                      <a:pt x="545146" y="1426574"/>
                      <a:pt x="552450" y="1429645"/>
                      <a:pt x="558800" y="1433878"/>
                    </a:cubicBezTo>
                    <a:cubicBezTo>
                      <a:pt x="568121" y="1433295"/>
                      <a:pt x="647729" y="1437038"/>
                      <a:pt x="679450" y="1421178"/>
                    </a:cubicBezTo>
                    <a:cubicBezTo>
                      <a:pt x="686276" y="1417765"/>
                      <a:pt x="692637" y="1413364"/>
                      <a:pt x="698500" y="1408478"/>
                    </a:cubicBezTo>
                    <a:cubicBezTo>
                      <a:pt x="705399" y="1402729"/>
                      <a:pt x="712330" y="1396736"/>
                      <a:pt x="717550" y="1389428"/>
                    </a:cubicBezTo>
                    <a:cubicBezTo>
                      <a:pt x="723052" y="1381725"/>
                      <a:pt x="726521" y="1372729"/>
                      <a:pt x="730250" y="1364028"/>
                    </a:cubicBezTo>
                    <a:cubicBezTo>
                      <a:pt x="732887" y="1357876"/>
                      <a:pt x="732887" y="1350547"/>
                      <a:pt x="736600" y="1344978"/>
                    </a:cubicBezTo>
                    <a:cubicBezTo>
                      <a:pt x="760352" y="1309349"/>
                      <a:pt x="753733" y="1344380"/>
                      <a:pt x="768350" y="1300528"/>
                    </a:cubicBezTo>
                    <a:cubicBezTo>
                      <a:pt x="773870" y="1283969"/>
                      <a:pt x="781050" y="1249728"/>
                      <a:pt x="781050" y="1249728"/>
                    </a:cubicBezTo>
                    <a:cubicBezTo>
                      <a:pt x="774107" y="1215013"/>
                      <a:pt x="777461" y="1184296"/>
                      <a:pt x="749300" y="1160828"/>
                    </a:cubicBezTo>
                    <a:cubicBezTo>
                      <a:pt x="744158" y="1156543"/>
                      <a:pt x="736600" y="1156595"/>
                      <a:pt x="730250" y="1154478"/>
                    </a:cubicBezTo>
                    <a:cubicBezTo>
                      <a:pt x="706967" y="1158711"/>
                      <a:pt x="683358" y="1161438"/>
                      <a:pt x="660400" y="1167178"/>
                    </a:cubicBezTo>
                    <a:cubicBezTo>
                      <a:pt x="626414" y="1175674"/>
                      <a:pt x="613363" y="1193440"/>
                      <a:pt x="577850" y="1205278"/>
                    </a:cubicBezTo>
                    <a:cubicBezTo>
                      <a:pt x="571500" y="1207395"/>
                      <a:pt x="565258" y="1209867"/>
                      <a:pt x="558800" y="1211628"/>
                    </a:cubicBezTo>
                    <a:cubicBezTo>
                      <a:pt x="541961" y="1216221"/>
                      <a:pt x="524559" y="1218808"/>
                      <a:pt x="508000" y="1224328"/>
                    </a:cubicBezTo>
                    <a:cubicBezTo>
                      <a:pt x="478711" y="1234091"/>
                      <a:pt x="495514" y="1229365"/>
                      <a:pt x="457200" y="1237028"/>
                    </a:cubicBezTo>
                    <a:cubicBezTo>
                      <a:pt x="416983" y="1234911"/>
                      <a:pt x="376671" y="1234167"/>
                      <a:pt x="336550" y="1230678"/>
                    </a:cubicBezTo>
                    <a:cubicBezTo>
                      <a:pt x="327856" y="1229922"/>
                      <a:pt x="318956" y="1228231"/>
                      <a:pt x="311150" y="1224328"/>
                    </a:cubicBezTo>
                    <a:cubicBezTo>
                      <a:pt x="283633" y="1210570"/>
                      <a:pt x="285750" y="1202103"/>
                      <a:pt x="266700" y="1179878"/>
                    </a:cubicBezTo>
                    <a:cubicBezTo>
                      <a:pt x="260856" y="1173060"/>
                      <a:pt x="253399" y="1167727"/>
                      <a:pt x="247650" y="1160828"/>
                    </a:cubicBezTo>
                    <a:cubicBezTo>
                      <a:pt x="242764" y="1154965"/>
                      <a:pt x="238995" y="1148250"/>
                      <a:pt x="234950" y="1141778"/>
                    </a:cubicBezTo>
                    <a:cubicBezTo>
                      <a:pt x="213527" y="1107502"/>
                      <a:pt x="219222" y="1119994"/>
                      <a:pt x="209550" y="1090978"/>
                    </a:cubicBezTo>
                    <a:cubicBezTo>
                      <a:pt x="215900" y="1059228"/>
                      <a:pt x="217406" y="1026110"/>
                      <a:pt x="228600" y="995728"/>
                    </a:cubicBezTo>
                    <a:cubicBezTo>
                      <a:pt x="232739" y="984493"/>
                      <a:pt x="244859" y="978062"/>
                      <a:pt x="254000" y="970328"/>
                    </a:cubicBezTo>
                    <a:cubicBezTo>
                      <a:pt x="272423" y="954739"/>
                      <a:pt x="294085" y="942943"/>
                      <a:pt x="311150" y="925878"/>
                    </a:cubicBezTo>
                    <a:cubicBezTo>
                      <a:pt x="390024" y="847004"/>
                      <a:pt x="302896" y="931139"/>
                      <a:pt x="368300" y="875078"/>
                    </a:cubicBezTo>
                    <a:cubicBezTo>
                      <a:pt x="375118" y="869234"/>
                      <a:pt x="379878" y="861009"/>
                      <a:pt x="387350" y="856028"/>
                    </a:cubicBezTo>
                    <a:cubicBezTo>
                      <a:pt x="392919" y="852315"/>
                      <a:pt x="400413" y="852671"/>
                      <a:pt x="406400" y="849678"/>
                    </a:cubicBezTo>
                    <a:cubicBezTo>
                      <a:pt x="413226" y="846265"/>
                      <a:pt x="418435" y="839984"/>
                      <a:pt x="425450" y="836978"/>
                    </a:cubicBezTo>
                    <a:cubicBezTo>
                      <a:pt x="433472" y="833540"/>
                      <a:pt x="442459" y="833026"/>
                      <a:pt x="450850" y="830628"/>
                    </a:cubicBezTo>
                    <a:cubicBezTo>
                      <a:pt x="494620" y="818122"/>
                      <a:pt x="439242" y="829388"/>
                      <a:pt x="508000" y="817928"/>
                    </a:cubicBezTo>
                    <a:cubicBezTo>
                      <a:pt x="518583" y="820045"/>
                      <a:pt x="530967" y="818005"/>
                      <a:pt x="539750" y="824278"/>
                    </a:cubicBezTo>
                    <a:cubicBezTo>
                      <a:pt x="547453" y="829780"/>
                      <a:pt x="547433" y="841651"/>
                      <a:pt x="552450" y="849678"/>
                    </a:cubicBezTo>
                    <a:cubicBezTo>
                      <a:pt x="558059" y="858653"/>
                      <a:pt x="565150" y="866611"/>
                      <a:pt x="571500" y="875078"/>
                    </a:cubicBezTo>
                    <a:cubicBezTo>
                      <a:pt x="573617" y="881428"/>
                      <a:pt x="574857" y="888141"/>
                      <a:pt x="577850" y="894128"/>
                    </a:cubicBezTo>
                    <a:cubicBezTo>
                      <a:pt x="595237" y="928902"/>
                      <a:pt x="601561" y="906422"/>
                      <a:pt x="615950" y="963978"/>
                    </a:cubicBezTo>
                    <a:lnTo>
                      <a:pt x="622300" y="989378"/>
                    </a:lnTo>
                    <a:cubicBezTo>
                      <a:pt x="618067" y="1029595"/>
                      <a:pt x="622388" y="1071664"/>
                      <a:pt x="609600" y="1110028"/>
                    </a:cubicBezTo>
                    <a:cubicBezTo>
                      <a:pt x="607483" y="1116378"/>
                      <a:pt x="605089" y="1122642"/>
                      <a:pt x="603250" y="1129078"/>
                    </a:cubicBezTo>
                    <a:cubicBezTo>
                      <a:pt x="600852" y="1137469"/>
                      <a:pt x="599964" y="1146306"/>
                      <a:pt x="596900" y="1154478"/>
                    </a:cubicBezTo>
                    <a:cubicBezTo>
                      <a:pt x="593576" y="1163341"/>
                      <a:pt x="588433" y="1171411"/>
                      <a:pt x="584200" y="1179878"/>
                    </a:cubicBezTo>
                    <a:cubicBezTo>
                      <a:pt x="595827" y="1342651"/>
                      <a:pt x="572855" y="1227037"/>
                      <a:pt x="603250" y="1287828"/>
                    </a:cubicBezTo>
                    <a:cubicBezTo>
                      <a:pt x="622992" y="1327311"/>
                      <a:pt x="602461" y="1315082"/>
                      <a:pt x="635000" y="1325928"/>
                    </a:cubicBezTo>
                    <a:cubicBezTo>
                      <a:pt x="658077" y="1349005"/>
                      <a:pt x="650939" y="1343663"/>
                      <a:pt x="679450" y="1364028"/>
                    </a:cubicBezTo>
                    <a:cubicBezTo>
                      <a:pt x="685660" y="1368464"/>
                      <a:pt x="691800" y="1373074"/>
                      <a:pt x="698500" y="1376728"/>
                    </a:cubicBezTo>
                    <a:cubicBezTo>
                      <a:pt x="715120" y="1385794"/>
                      <a:pt x="733548" y="1391626"/>
                      <a:pt x="749300" y="1402128"/>
                    </a:cubicBezTo>
                    <a:cubicBezTo>
                      <a:pt x="755650" y="1406361"/>
                      <a:pt x="761376" y="1411728"/>
                      <a:pt x="768350" y="1414828"/>
                    </a:cubicBezTo>
                    <a:cubicBezTo>
                      <a:pt x="780583" y="1420265"/>
                      <a:pt x="793750" y="1423295"/>
                      <a:pt x="806450" y="1427528"/>
                    </a:cubicBezTo>
                    <a:cubicBezTo>
                      <a:pt x="842657" y="1439597"/>
                      <a:pt x="819233" y="1431528"/>
                      <a:pt x="876300" y="1452928"/>
                    </a:cubicBezTo>
                    <a:cubicBezTo>
                      <a:pt x="895350" y="1450811"/>
                      <a:pt x="917279" y="1456868"/>
                      <a:pt x="933450" y="1446578"/>
                    </a:cubicBezTo>
                    <a:cubicBezTo>
                      <a:pt x="944744" y="1439391"/>
                      <a:pt x="946150" y="1408478"/>
                      <a:pt x="946150" y="1408478"/>
                    </a:cubicBezTo>
                    <a:cubicBezTo>
                      <a:pt x="948267" y="1393661"/>
                      <a:pt x="950039" y="1378791"/>
                      <a:pt x="952500" y="1364028"/>
                    </a:cubicBezTo>
                    <a:cubicBezTo>
                      <a:pt x="954274" y="1353382"/>
                      <a:pt x="958850" y="1343071"/>
                      <a:pt x="958850" y="1332278"/>
                    </a:cubicBezTo>
                    <a:cubicBezTo>
                      <a:pt x="958850" y="1296973"/>
                      <a:pt x="963388" y="1239150"/>
                      <a:pt x="946150" y="1198928"/>
                    </a:cubicBezTo>
                    <a:cubicBezTo>
                      <a:pt x="938177" y="1180325"/>
                      <a:pt x="932138" y="1170421"/>
                      <a:pt x="920750" y="1154478"/>
                    </a:cubicBezTo>
                    <a:cubicBezTo>
                      <a:pt x="914599" y="1145866"/>
                      <a:pt x="909502" y="1136229"/>
                      <a:pt x="901700" y="1129078"/>
                    </a:cubicBezTo>
                    <a:cubicBezTo>
                      <a:pt x="883910" y="1112770"/>
                      <a:pt x="859030" y="1103935"/>
                      <a:pt x="844550" y="1084628"/>
                    </a:cubicBezTo>
                    <a:cubicBezTo>
                      <a:pt x="838200" y="1076161"/>
                      <a:pt x="833630" y="1066003"/>
                      <a:pt x="825500" y="1059228"/>
                    </a:cubicBezTo>
                    <a:cubicBezTo>
                      <a:pt x="820358" y="1054943"/>
                      <a:pt x="812437" y="1055871"/>
                      <a:pt x="806450" y="1052878"/>
                    </a:cubicBezTo>
                    <a:cubicBezTo>
                      <a:pt x="795411" y="1047358"/>
                      <a:pt x="784574" y="1041233"/>
                      <a:pt x="774700" y="1033828"/>
                    </a:cubicBezTo>
                    <a:cubicBezTo>
                      <a:pt x="767516" y="1028440"/>
                      <a:pt x="762408" y="1020692"/>
                      <a:pt x="755650" y="1014778"/>
                    </a:cubicBezTo>
                    <a:cubicBezTo>
                      <a:pt x="735840" y="997444"/>
                      <a:pt x="699076" y="973404"/>
                      <a:pt x="685800" y="951278"/>
                    </a:cubicBezTo>
                    <a:cubicBezTo>
                      <a:pt x="679450" y="940695"/>
                      <a:pt x="672270" y="930567"/>
                      <a:pt x="666750" y="919528"/>
                    </a:cubicBezTo>
                    <a:cubicBezTo>
                      <a:pt x="635681" y="857391"/>
                      <a:pt x="670774" y="912863"/>
                      <a:pt x="641350" y="868728"/>
                    </a:cubicBezTo>
                    <a:cubicBezTo>
                      <a:pt x="643467" y="834861"/>
                      <a:pt x="643115" y="800750"/>
                      <a:pt x="647700" y="767128"/>
                    </a:cubicBezTo>
                    <a:cubicBezTo>
                      <a:pt x="649509" y="753864"/>
                      <a:pt x="660400" y="729028"/>
                      <a:pt x="660400" y="729028"/>
                    </a:cubicBezTo>
                    <a:cubicBezTo>
                      <a:pt x="653432" y="673285"/>
                      <a:pt x="669034" y="660533"/>
                      <a:pt x="596900" y="684578"/>
                    </a:cubicBezTo>
                    <a:cubicBezTo>
                      <a:pt x="588381" y="687418"/>
                      <a:pt x="584749" y="697879"/>
                      <a:pt x="577850" y="703628"/>
                    </a:cubicBezTo>
                    <a:cubicBezTo>
                      <a:pt x="571987" y="708514"/>
                      <a:pt x="563905" y="710655"/>
                      <a:pt x="558800" y="716328"/>
                    </a:cubicBezTo>
                    <a:cubicBezTo>
                      <a:pt x="544640" y="732061"/>
                      <a:pt x="520700" y="767128"/>
                      <a:pt x="520700" y="767128"/>
                    </a:cubicBezTo>
                    <a:cubicBezTo>
                      <a:pt x="518583" y="773478"/>
                      <a:pt x="516987" y="780026"/>
                      <a:pt x="514350" y="786178"/>
                    </a:cubicBezTo>
                    <a:cubicBezTo>
                      <a:pt x="510621" y="794879"/>
                      <a:pt x="504643" y="802598"/>
                      <a:pt x="501650" y="811578"/>
                    </a:cubicBezTo>
                    <a:cubicBezTo>
                      <a:pt x="498237" y="821817"/>
                      <a:pt x="497417" y="832745"/>
                      <a:pt x="495300" y="843328"/>
                    </a:cubicBezTo>
                    <a:cubicBezTo>
                      <a:pt x="497417" y="889895"/>
                      <a:pt x="494562" y="936955"/>
                      <a:pt x="501650" y="983028"/>
                    </a:cubicBezTo>
                    <a:cubicBezTo>
                      <a:pt x="503259" y="993488"/>
                      <a:pt x="515091" y="999453"/>
                      <a:pt x="520700" y="1008428"/>
                    </a:cubicBezTo>
                    <a:cubicBezTo>
                      <a:pt x="525717" y="1016455"/>
                      <a:pt x="527898" y="1026125"/>
                      <a:pt x="533400" y="1033828"/>
                    </a:cubicBezTo>
                    <a:cubicBezTo>
                      <a:pt x="538620" y="1041136"/>
                      <a:pt x="545551" y="1047129"/>
                      <a:pt x="552450" y="1052878"/>
                    </a:cubicBezTo>
                    <a:cubicBezTo>
                      <a:pt x="610390" y="1101161"/>
                      <a:pt x="588392" y="1092026"/>
                      <a:pt x="635000" y="1103678"/>
                    </a:cubicBezTo>
                    <a:cubicBezTo>
                      <a:pt x="681412" y="1134620"/>
                      <a:pt x="623054" y="1096852"/>
                      <a:pt x="679450" y="1129078"/>
                    </a:cubicBezTo>
                    <a:cubicBezTo>
                      <a:pt x="686076" y="1132864"/>
                      <a:pt x="691874" y="1137992"/>
                      <a:pt x="698500" y="1141778"/>
                    </a:cubicBezTo>
                    <a:cubicBezTo>
                      <a:pt x="706719" y="1146474"/>
                      <a:pt x="716024" y="1149227"/>
                      <a:pt x="723900" y="1154478"/>
                    </a:cubicBezTo>
                    <a:cubicBezTo>
                      <a:pt x="741512" y="1166219"/>
                      <a:pt x="757767" y="1179878"/>
                      <a:pt x="774700" y="1192578"/>
                    </a:cubicBezTo>
                    <a:cubicBezTo>
                      <a:pt x="807284" y="1217016"/>
                      <a:pt x="792616" y="1204144"/>
                      <a:pt x="819150" y="1230678"/>
                    </a:cubicBezTo>
                    <a:cubicBezTo>
                      <a:pt x="821267" y="1237028"/>
                      <a:pt x="825500" y="1243035"/>
                      <a:pt x="825500" y="1249728"/>
                    </a:cubicBezTo>
                    <a:cubicBezTo>
                      <a:pt x="825500" y="1258455"/>
                      <a:pt x="824602" y="1268313"/>
                      <a:pt x="819150" y="1275128"/>
                    </a:cubicBezTo>
                    <a:cubicBezTo>
                      <a:pt x="814969" y="1280355"/>
                      <a:pt x="806536" y="1279639"/>
                      <a:pt x="800100" y="1281478"/>
                    </a:cubicBezTo>
                    <a:cubicBezTo>
                      <a:pt x="791709" y="1283876"/>
                      <a:pt x="783167" y="1285711"/>
                      <a:pt x="774700" y="1287828"/>
                    </a:cubicBezTo>
                    <a:cubicBezTo>
                      <a:pt x="740965" y="1310318"/>
                      <a:pt x="770503" y="1292516"/>
                      <a:pt x="723900" y="1313228"/>
                    </a:cubicBezTo>
                    <a:cubicBezTo>
                      <a:pt x="715250" y="1317073"/>
                      <a:pt x="707201" y="1322199"/>
                      <a:pt x="698500" y="1325928"/>
                    </a:cubicBezTo>
                    <a:cubicBezTo>
                      <a:pt x="692348" y="1328565"/>
                      <a:pt x="685437" y="1329285"/>
                      <a:pt x="679450" y="1332278"/>
                    </a:cubicBezTo>
                    <a:cubicBezTo>
                      <a:pt x="635597" y="1354204"/>
                      <a:pt x="687863" y="1338112"/>
                      <a:pt x="635000" y="1351328"/>
                    </a:cubicBezTo>
                    <a:cubicBezTo>
                      <a:pt x="628650" y="1355561"/>
                      <a:pt x="623574" y="1363681"/>
                      <a:pt x="615950" y="1364028"/>
                    </a:cubicBezTo>
                    <a:cubicBezTo>
                      <a:pt x="575719" y="1365857"/>
                      <a:pt x="535285" y="1362476"/>
                      <a:pt x="495300" y="1357678"/>
                    </a:cubicBezTo>
                    <a:cubicBezTo>
                      <a:pt x="485656" y="1356521"/>
                      <a:pt x="436192" y="1337052"/>
                      <a:pt x="425450" y="1332278"/>
                    </a:cubicBezTo>
                    <a:cubicBezTo>
                      <a:pt x="416800" y="1328433"/>
                      <a:pt x="407753" y="1325080"/>
                      <a:pt x="400050" y="1319578"/>
                    </a:cubicBezTo>
                    <a:cubicBezTo>
                      <a:pt x="392742" y="1314358"/>
                      <a:pt x="387350" y="1306878"/>
                      <a:pt x="381000" y="1300528"/>
                    </a:cubicBezTo>
                    <a:cubicBezTo>
                      <a:pt x="378883" y="1294178"/>
                      <a:pt x="378831" y="1286705"/>
                      <a:pt x="374650" y="1281478"/>
                    </a:cubicBezTo>
                    <a:cubicBezTo>
                      <a:pt x="369882" y="1275519"/>
                      <a:pt x="359645" y="1275250"/>
                      <a:pt x="355600" y="1268778"/>
                    </a:cubicBezTo>
                    <a:cubicBezTo>
                      <a:pt x="348505" y="1257426"/>
                      <a:pt x="347133" y="1243378"/>
                      <a:pt x="342900" y="1230678"/>
                    </a:cubicBezTo>
                    <a:lnTo>
                      <a:pt x="336550" y="1211628"/>
                    </a:lnTo>
                    <a:cubicBezTo>
                      <a:pt x="338667" y="1188345"/>
                      <a:pt x="333690" y="1163267"/>
                      <a:pt x="342900" y="1141778"/>
                    </a:cubicBezTo>
                    <a:cubicBezTo>
                      <a:pt x="347762" y="1130434"/>
                      <a:pt x="364776" y="1130133"/>
                      <a:pt x="374650" y="1122728"/>
                    </a:cubicBezTo>
                    <a:cubicBezTo>
                      <a:pt x="381834" y="1117340"/>
                      <a:pt x="385668" y="1107694"/>
                      <a:pt x="393700" y="1103678"/>
                    </a:cubicBezTo>
                    <a:cubicBezTo>
                      <a:pt x="423651" y="1088703"/>
                      <a:pt x="451282" y="1084542"/>
                      <a:pt x="482600" y="1078278"/>
                    </a:cubicBezTo>
                    <a:cubicBezTo>
                      <a:pt x="529167" y="1080395"/>
                      <a:pt x="575796" y="1081421"/>
                      <a:pt x="622300" y="1084628"/>
                    </a:cubicBezTo>
                    <a:cubicBezTo>
                      <a:pt x="637232" y="1085658"/>
                      <a:pt x="652074" y="1088043"/>
                      <a:pt x="666750" y="1090978"/>
                    </a:cubicBezTo>
                    <a:cubicBezTo>
                      <a:pt x="722070" y="1102042"/>
                      <a:pt x="642811" y="1093157"/>
                      <a:pt x="711200" y="1103678"/>
                    </a:cubicBezTo>
                    <a:cubicBezTo>
                      <a:pt x="730144" y="1106593"/>
                      <a:pt x="749300" y="1107911"/>
                      <a:pt x="768350" y="1110028"/>
                    </a:cubicBezTo>
                    <a:cubicBezTo>
                      <a:pt x="778933" y="1114261"/>
                      <a:pt x="789427" y="1118726"/>
                      <a:pt x="800100" y="1122728"/>
                    </a:cubicBezTo>
                    <a:cubicBezTo>
                      <a:pt x="806367" y="1125078"/>
                      <a:pt x="813923" y="1124897"/>
                      <a:pt x="819150" y="1129078"/>
                    </a:cubicBezTo>
                    <a:cubicBezTo>
                      <a:pt x="825109" y="1133846"/>
                      <a:pt x="826964" y="1142265"/>
                      <a:pt x="831850" y="1148128"/>
                    </a:cubicBezTo>
                    <a:cubicBezTo>
                      <a:pt x="837599" y="1155027"/>
                      <a:pt x="844550" y="1160828"/>
                      <a:pt x="850900" y="1167178"/>
                    </a:cubicBezTo>
                    <a:cubicBezTo>
                      <a:pt x="853017" y="1173528"/>
                      <a:pt x="854613" y="1180076"/>
                      <a:pt x="857250" y="1186228"/>
                    </a:cubicBezTo>
                    <a:cubicBezTo>
                      <a:pt x="881206" y="1242125"/>
                      <a:pt x="859019" y="1178392"/>
                      <a:pt x="882650" y="1243378"/>
                    </a:cubicBezTo>
                    <a:cubicBezTo>
                      <a:pt x="887225" y="1255959"/>
                      <a:pt x="895350" y="1281478"/>
                      <a:pt x="895350" y="1281478"/>
                    </a:cubicBezTo>
                    <a:cubicBezTo>
                      <a:pt x="873295" y="1347644"/>
                      <a:pt x="897097" y="1295169"/>
                      <a:pt x="857250" y="1344978"/>
                    </a:cubicBezTo>
                    <a:cubicBezTo>
                      <a:pt x="847715" y="1356897"/>
                      <a:pt x="840317" y="1370378"/>
                      <a:pt x="831850" y="1383078"/>
                    </a:cubicBezTo>
                    <a:cubicBezTo>
                      <a:pt x="827617" y="1389428"/>
                      <a:pt x="825255" y="1397549"/>
                      <a:pt x="819150" y="1402128"/>
                    </a:cubicBezTo>
                    <a:cubicBezTo>
                      <a:pt x="810683" y="1408478"/>
                      <a:pt x="801234" y="1413694"/>
                      <a:pt x="793750" y="1421178"/>
                    </a:cubicBezTo>
                    <a:cubicBezTo>
                      <a:pt x="788354" y="1426574"/>
                      <a:pt x="785936" y="1434365"/>
                      <a:pt x="781050" y="1440228"/>
                    </a:cubicBezTo>
                    <a:cubicBezTo>
                      <a:pt x="771019" y="1452265"/>
                      <a:pt x="757221" y="1464842"/>
                      <a:pt x="742950" y="1471978"/>
                    </a:cubicBezTo>
                    <a:cubicBezTo>
                      <a:pt x="736963" y="1474971"/>
                      <a:pt x="730250" y="1476211"/>
                      <a:pt x="723900" y="1478328"/>
                    </a:cubicBezTo>
                    <a:cubicBezTo>
                      <a:pt x="692150" y="1476211"/>
                      <a:pt x="660038" y="1477209"/>
                      <a:pt x="628650" y="1471978"/>
                    </a:cubicBezTo>
                    <a:cubicBezTo>
                      <a:pt x="621122" y="1470723"/>
                      <a:pt x="615304" y="1464348"/>
                      <a:pt x="609600" y="1459278"/>
                    </a:cubicBezTo>
                    <a:cubicBezTo>
                      <a:pt x="596176" y="1447346"/>
                      <a:pt x="571500" y="1421178"/>
                      <a:pt x="571500" y="1421178"/>
                    </a:cubicBezTo>
                    <a:cubicBezTo>
                      <a:pt x="569383" y="1410595"/>
                      <a:pt x="568940" y="1399534"/>
                      <a:pt x="565150" y="1389428"/>
                    </a:cubicBezTo>
                    <a:cubicBezTo>
                      <a:pt x="562470" y="1382282"/>
                      <a:pt x="554458" y="1377741"/>
                      <a:pt x="552450" y="1370378"/>
                    </a:cubicBezTo>
                    <a:cubicBezTo>
                      <a:pt x="530560" y="1290115"/>
                      <a:pt x="562092" y="1343566"/>
                      <a:pt x="533400" y="1300528"/>
                    </a:cubicBezTo>
                    <a:cubicBezTo>
                      <a:pt x="520324" y="1248226"/>
                      <a:pt x="516607" y="1243776"/>
                      <a:pt x="514350" y="1186228"/>
                    </a:cubicBezTo>
                    <a:cubicBezTo>
                      <a:pt x="510948" y="1099486"/>
                      <a:pt x="513649" y="1012503"/>
                      <a:pt x="508000" y="925878"/>
                    </a:cubicBezTo>
                    <a:cubicBezTo>
                      <a:pt x="507258" y="914504"/>
                      <a:pt x="498575" y="905046"/>
                      <a:pt x="495300" y="894128"/>
                    </a:cubicBezTo>
                    <a:cubicBezTo>
                      <a:pt x="467735" y="802244"/>
                      <a:pt x="508880" y="908588"/>
                      <a:pt x="476250" y="843328"/>
                    </a:cubicBezTo>
                    <a:cubicBezTo>
                      <a:pt x="473257" y="837341"/>
                      <a:pt x="472537" y="830430"/>
                      <a:pt x="469900" y="824278"/>
                    </a:cubicBezTo>
                    <a:cubicBezTo>
                      <a:pt x="457113" y="794442"/>
                      <a:pt x="457685" y="800827"/>
                      <a:pt x="438150" y="773478"/>
                    </a:cubicBezTo>
                    <a:cubicBezTo>
                      <a:pt x="433714" y="767268"/>
                      <a:pt x="430336" y="760291"/>
                      <a:pt x="425450" y="754428"/>
                    </a:cubicBezTo>
                    <a:cubicBezTo>
                      <a:pt x="416974" y="744256"/>
                      <a:pt x="400300" y="728228"/>
                      <a:pt x="387350" y="722678"/>
                    </a:cubicBezTo>
                    <a:cubicBezTo>
                      <a:pt x="379328" y="719240"/>
                      <a:pt x="370417" y="718445"/>
                      <a:pt x="361950" y="716328"/>
                    </a:cubicBezTo>
                    <a:cubicBezTo>
                      <a:pt x="317500" y="718445"/>
                      <a:pt x="272757" y="717158"/>
                      <a:pt x="228600" y="722678"/>
                    </a:cubicBezTo>
                    <a:cubicBezTo>
                      <a:pt x="221027" y="723625"/>
                      <a:pt x="215760" y="730942"/>
                      <a:pt x="209550" y="735378"/>
                    </a:cubicBezTo>
                    <a:cubicBezTo>
                      <a:pt x="200938" y="741529"/>
                      <a:pt x="192820" y="748359"/>
                      <a:pt x="184150" y="754428"/>
                    </a:cubicBezTo>
                    <a:cubicBezTo>
                      <a:pt x="83949" y="824568"/>
                      <a:pt x="197743" y="739148"/>
                      <a:pt x="120650" y="805228"/>
                    </a:cubicBezTo>
                    <a:cubicBezTo>
                      <a:pt x="114856" y="810195"/>
                      <a:pt x="108226" y="814142"/>
                      <a:pt x="101600" y="817928"/>
                    </a:cubicBezTo>
                    <a:cubicBezTo>
                      <a:pt x="74943" y="833161"/>
                      <a:pt x="44251" y="840452"/>
                      <a:pt x="25400" y="868728"/>
                    </a:cubicBezTo>
                    <a:cubicBezTo>
                      <a:pt x="7449" y="895654"/>
                      <a:pt x="16113" y="880952"/>
                      <a:pt x="0" y="913178"/>
                    </a:cubicBezTo>
                    <a:cubicBezTo>
                      <a:pt x="4233" y="934345"/>
                      <a:pt x="5874" y="956200"/>
                      <a:pt x="12700" y="976678"/>
                    </a:cubicBezTo>
                    <a:cubicBezTo>
                      <a:pt x="16603" y="988387"/>
                      <a:pt x="25756" y="997639"/>
                      <a:pt x="31750" y="1008428"/>
                    </a:cubicBezTo>
                    <a:cubicBezTo>
                      <a:pt x="50661" y="1042467"/>
                      <a:pt x="38322" y="1031423"/>
                      <a:pt x="69850" y="1065578"/>
                    </a:cubicBezTo>
                    <a:cubicBezTo>
                      <a:pt x="86093" y="1083175"/>
                      <a:pt x="107366" y="1096453"/>
                      <a:pt x="120650" y="1116378"/>
                    </a:cubicBezTo>
                    <a:cubicBezTo>
                      <a:pt x="124883" y="1122728"/>
                      <a:pt x="127954" y="1130032"/>
                      <a:pt x="133350" y="1135428"/>
                    </a:cubicBezTo>
                    <a:cubicBezTo>
                      <a:pt x="146226" y="1148304"/>
                      <a:pt x="163378" y="1156361"/>
                      <a:pt x="177800" y="1167178"/>
                    </a:cubicBezTo>
                    <a:cubicBezTo>
                      <a:pt x="246405" y="1218632"/>
                      <a:pt x="168156" y="1166472"/>
                      <a:pt x="254000" y="1217978"/>
                    </a:cubicBezTo>
                    <a:cubicBezTo>
                      <a:pt x="260544" y="1221905"/>
                      <a:pt x="266224" y="1227265"/>
                      <a:pt x="273050" y="1230678"/>
                    </a:cubicBezTo>
                    <a:cubicBezTo>
                      <a:pt x="283245" y="1235776"/>
                      <a:pt x="294127" y="1239376"/>
                      <a:pt x="304800" y="1243378"/>
                    </a:cubicBezTo>
                    <a:cubicBezTo>
                      <a:pt x="311067" y="1245728"/>
                      <a:pt x="317863" y="1246735"/>
                      <a:pt x="323850" y="1249728"/>
                    </a:cubicBezTo>
                    <a:cubicBezTo>
                      <a:pt x="413930" y="1294768"/>
                      <a:pt x="262574" y="1229131"/>
                      <a:pt x="368300" y="1268778"/>
                    </a:cubicBezTo>
                    <a:cubicBezTo>
                      <a:pt x="377163" y="1272102"/>
                      <a:pt x="384633" y="1278758"/>
                      <a:pt x="393700" y="1281478"/>
                    </a:cubicBezTo>
                    <a:cubicBezTo>
                      <a:pt x="406032" y="1285178"/>
                      <a:pt x="419231" y="1285035"/>
                      <a:pt x="431800" y="1287828"/>
                    </a:cubicBezTo>
                    <a:cubicBezTo>
                      <a:pt x="446767" y="1291154"/>
                      <a:pt x="460475" y="1300096"/>
                      <a:pt x="476250" y="1300528"/>
                    </a:cubicBezTo>
                    <a:cubicBezTo>
                      <a:pt x="622261" y="1304528"/>
                      <a:pt x="768350" y="1304761"/>
                      <a:pt x="914400" y="1306878"/>
                    </a:cubicBezTo>
                    <a:lnTo>
                      <a:pt x="952500" y="1319578"/>
                    </a:lnTo>
                    <a:lnTo>
                      <a:pt x="971550" y="1325928"/>
                    </a:lnTo>
                    <a:cubicBezTo>
                      <a:pt x="975783" y="1334395"/>
                      <a:pt x="983076" y="1341935"/>
                      <a:pt x="984250" y="1351328"/>
                    </a:cubicBezTo>
                    <a:cubicBezTo>
                      <a:pt x="987136" y="1374418"/>
                      <a:pt x="970568" y="1386744"/>
                      <a:pt x="952500" y="1395778"/>
                    </a:cubicBezTo>
                    <a:cubicBezTo>
                      <a:pt x="940526" y="1401765"/>
                      <a:pt x="926829" y="1403506"/>
                      <a:pt x="914400" y="1408478"/>
                    </a:cubicBezTo>
                    <a:lnTo>
                      <a:pt x="882650" y="1421178"/>
                    </a:lnTo>
                    <a:cubicBezTo>
                      <a:pt x="836083" y="1419061"/>
                      <a:pt x="789416" y="1418545"/>
                      <a:pt x="742950" y="1414828"/>
                    </a:cubicBezTo>
                    <a:cubicBezTo>
                      <a:pt x="736278" y="1414294"/>
                      <a:pt x="729887" y="1411471"/>
                      <a:pt x="723900" y="1408478"/>
                    </a:cubicBezTo>
                    <a:cubicBezTo>
                      <a:pt x="701974" y="1397515"/>
                      <a:pt x="670273" y="1364492"/>
                      <a:pt x="660400" y="1351328"/>
                    </a:cubicBezTo>
                    <a:cubicBezTo>
                      <a:pt x="654050" y="1342861"/>
                      <a:pt x="648238" y="1333963"/>
                      <a:pt x="641350" y="1325928"/>
                    </a:cubicBezTo>
                    <a:cubicBezTo>
                      <a:pt x="635506" y="1319110"/>
                      <a:pt x="628144" y="1313696"/>
                      <a:pt x="622300" y="1306878"/>
                    </a:cubicBezTo>
                    <a:cubicBezTo>
                      <a:pt x="615412" y="1298843"/>
                      <a:pt x="610471" y="1289215"/>
                      <a:pt x="603250" y="1281478"/>
                    </a:cubicBezTo>
                    <a:cubicBezTo>
                      <a:pt x="580783" y="1257406"/>
                      <a:pt x="548126" y="1241079"/>
                      <a:pt x="533400" y="1211628"/>
                    </a:cubicBezTo>
                    <a:cubicBezTo>
                      <a:pt x="527050" y="1198928"/>
                      <a:pt x="519623" y="1186711"/>
                      <a:pt x="514350" y="1173528"/>
                    </a:cubicBezTo>
                    <a:cubicBezTo>
                      <a:pt x="511109" y="1165425"/>
                      <a:pt x="511657" y="1156052"/>
                      <a:pt x="508000" y="1148128"/>
                    </a:cubicBezTo>
                    <a:cubicBezTo>
                      <a:pt x="498868" y="1128341"/>
                      <a:pt x="485996" y="1110470"/>
                      <a:pt x="476250" y="1090978"/>
                    </a:cubicBezTo>
                    <a:cubicBezTo>
                      <a:pt x="465898" y="1070274"/>
                      <a:pt x="470867" y="1058217"/>
                      <a:pt x="463550" y="1033828"/>
                    </a:cubicBezTo>
                    <a:cubicBezTo>
                      <a:pt x="460830" y="1024761"/>
                      <a:pt x="455083" y="1016895"/>
                      <a:pt x="450850" y="1008428"/>
                    </a:cubicBezTo>
                    <a:cubicBezTo>
                      <a:pt x="448733" y="991495"/>
                      <a:pt x="447553" y="974418"/>
                      <a:pt x="444500" y="957628"/>
                    </a:cubicBezTo>
                    <a:cubicBezTo>
                      <a:pt x="443303" y="951042"/>
                      <a:pt x="439250" y="945180"/>
                      <a:pt x="438150" y="938578"/>
                    </a:cubicBezTo>
                    <a:cubicBezTo>
                      <a:pt x="428068" y="878086"/>
                      <a:pt x="441699" y="895576"/>
                      <a:pt x="419100" y="856028"/>
                    </a:cubicBezTo>
                    <a:cubicBezTo>
                      <a:pt x="415314" y="849402"/>
                      <a:pt x="412750" y="841211"/>
                      <a:pt x="406400" y="836978"/>
                    </a:cubicBezTo>
                    <a:cubicBezTo>
                      <a:pt x="399138" y="832137"/>
                      <a:pt x="389467" y="832745"/>
                      <a:pt x="381000" y="830628"/>
                    </a:cubicBezTo>
                    <a:cubicBezTo>
                      <a:pt x="359833" y="832745"/>
                      <a:pt x="338227" y="832195"/>
                      <a:pt x="317500" y="836978"/>
                    </a:cubicBezTo>
                    <a:cubicBezTo>
                      <a:pt x="310064" y="838694"/>
                      <a:pt x="304474" y="844993"/>
                      <a:pt x="298450" y="849678"/>
                    </a:cubicBezTo>
                    <a:cubicBezTo>
                      <a:pt x="285401" y="859827"/>
                      <a:pt x="272706" y="870445"/>
                      <a:pt x="260350" y="881428"/>
                    </a:cubicBezTo>
                    <a:cubicBezTo>
                      <a:pt x="253638" y="887394"/>
                      <a:pt x="248058" y="894564"/>
                      <a:pt x="241300" y="900478"/>
                    </a:cubicBezTo>
                    <a:cubicBezTo>
                      <a:pt x="231100" y="909403"/>
                      <a:pt x="219134" y="916294"/>
                      <a:pt x="209550" y="925878"/>
                    </a:cubicBezTo>
                    <a:cubicBezTo>
                      <a:pt x="199966" y="935462"/>
                      <a:pt x="193075" y="947428"/>
                      <a:pt x="184150" y="957628"/>
                    </a:cubicBezTo>
                    <a:cubicBezTo>
                      <a:pt x="178236" y="964386"/>
                      <a:pt x="171450" y="970328"/>
                      <a:pt x="165100" y="976678"/>
                    </a:cubicBezTo>
                    <a:cubicBezTo>
                      <a:pt x="160867" y="987261"/>
                      <a:pt x="156005" y="997614"/>
                      <a:pt x="152400" y="1008428"/>
                    </a:cubicBezTo>
                    <a:cubicBezTo>
                      <a:pt x="149640" y="1016707"/>
                      <a:pt x="149114" y="1025656"/>
                      <a:pt x="146050" y="1033828"/>
                    </a:cubicBezTo>
                    <a:cubicBezTo>
                      <a:pt x="142726" y="1042691"/>
                      <a:pt x="137583" y="1050761"/>
                      <a:pt x="133350" y="1059228"/>
                    </a:cubicBezTo>
                    <a:cubicBezTo>
                      <a:pt x="134474" y="1073839"/>
                      <a:pt x="125998" y="1139707"/>
                      <a:pt x="152400" y="1160828"/>
                    </a:cubicBezTo>
                    <a:cubicBezTo>
                      <a:pt x="157627" y="1165009"/>
                      <a:pt x="164956" y="1165555"/>
                      <a:pt x="171450" y="1167178"/>
                    </a:cubicBezTo>
                    <a:cubicBezTo>
                      <a:pt x="181921" y="1169796"/>
                      <a:pt x="192617" y="1171411"/>
                      <a:pt x="203200" y="1173528"/>
                    </a:cubicBezTo>
                    <a:cubicBezTo>
                      <a:pt x="223670" y="1168411"/>
                      <a:pt x="247805" y="1163067"/>
                      <a:pt x="266700" y="1154478"/>
                    </a:cubicBezTo>
                    <a:cubicBezTo>
                      <a:pt x="325776" y="1127625"/>
                      <a:pt x="272678" y="1143197"/>
                      <a:pt x="323850" y="1122728"/>
                    </a:cubicBezTo>
                    <a:cubicBezTo>
                      <a:pt x="336279" y="1117756"/>
                      <a:pt x="349521" y="1115000"/>
                      <a:pt x="361950" y="1110028"/>
                    </a:cubicBezTo>
                    <a:cubicBezTo>
                      <a:pt x="391884" y="1098054"/>
                      <a:pt x="419850" y="1080785"/>
                      <a:pt x="450850" y="1071928"/>
                    </a:cubicBezTo>
                    <a:cubicBezTo>
                      <a:pt x="465667" y="1067695"/>
                      <a:pt x="480818" y="1064494"/>
                      <a:pt x="495300" y="1059228"/>
                    </a:cubicBezTo>
                    <a:cubicBezTo>
                      <a:pt x="559565" y="1035859"/>
                      <a:pt x="478112" y="1055046"/>
                      <a:pt x="552450" y="1040178"/>
                    </a:cubicBezTo>
                    <a:cubicBezTo>
                      <a:pt x="560917" y="1035945"/>
                      <a:pt x="569061" y="1030994"/>
                      <a:pt x="577850" y="1027478"/>
                    </a:cubicBezTo>
                    <a:cubicBezTo>
                      <a:pt x="590279" y="1022506"/>
                      <a:pt x="603250" y="1019011"/>
                      <a:pt x="615950" y="1014778"/>
                    </a:cubicBezTo>
                    <a:cubicBezTo>
                      <a:pt x="622300" y="1012661"/>
                      <a:pt x="629013" y="1011421"/>
                      <a:pt x="635000" y="1008428"/>
                    </a:cubicBezTo>
                    <a:cubicBezTo>
                      <a:pt x="643467" y="1004195"/>
                      <a:pt x="651537" y="999052"/>
                      <a:pt x="660400" y="995728"/>
                    </a:cubicBezTo>
                    <a:cubicBezTo>
                      <a:pt x="668572" y="992664"/>
                      <a:pt x="677409" y="991776"/>
                      <a:pt x="685800" y="989378"/>
                    </a:cubicBezTo>
                    <a:cubicBezTo>
                      <a:pt x="749569" y="971158"/>
                      <a:pt x="650845" y="996529"/>
                      <a:pt x="730250" y="976678"/>
                    </a:cubicBezTo>
                    <a:cubicBezTo>
                      <a:pt x="753533" y="978795"/>
                      <a:pt x="778279" y="974635"/>
                      <a:pt x="800100" y="983028"/>
                    </a:cubicBezTo>
                    <a:cubicBezTo>
                      <a:pt x="811492" y="987410"/>
                      <a:pt x="817938" y="1034117"/>
                      <a:pt x="819150" y="1040178"/>
                    </a:cubicBezTo>
                    <a:cubicBezTo>
                      <a:pt x="817033" y="1052878"/>
                      <a:pt x="819287" y="1067157"/>
                      <a:pt x="812800" y="1078278"/>
                    </a:cubicBezTo>
                    <a:cubicBezTo>
                      <a:pt x="777800" y="1138279"/>
                      <a:pt x="788820" y="1104300"/>
                      <a:pt x="755650" y="1122728"/>
                    </a:cubicBezTo>
                    <a:cubicBezTo>
                      <a:pt x="715445" y="1145064"/>
                      <a:pt x="722062" y="1142112"/>
                      <a:pt x="698500" y="1173528"/>
                    </a:cubicBezTo>
                    <a:cubicBezTo>
                      <a:pt x="696383" y="1179878"/>
                      <a:pt x="695401" y="1186727"/>
                      <a:pt x="692150" y="1192578"/>
                    </a:cubicBezTo>
                    <a:cubicBezTo>
                      <a:pt x="684737" y="1205921"/>
                      <a:pt x="669014" y="1215583"/>
                      <a:pt x="666750" y="1230678"/>
                    </a:cubicBezTo>
                    <a:cubicBezTo>
                      <a:pt x="659865" y="1276579"/>
                      <a:pt x="660160" y="1307860"/>
                      <a:pt x="685800" y="1338628"/>
                    </a:cubicBezTo>
                    <a:cubicBezTo>
                      <a:pt x="698063" y="1353344"/>
                      <a:pt x="714483" y="1366217"/>
                      <a:pt x="730250" y="1376728"/>
                    </a:cubicBezTo>
                    <a:cubicBezTo>
                      <a:pt x="753630" y="1392314"/>
                      <a:pt x="783060" y="1403672"/>
                      <a:pt x="800100" y="1427528"/>
                    </a:cubicBezTo>
                    <a:cubicBezTo>
                      <a:pt x="805602" y="1435231"/>
                      <a:pt x="807930" y="1444811"/>
                      <a:pt x="812800" y="1452928"/>
                    </a:cubicBezTo>
                    <a:cubicBezTo>
                      <a:pt x="820653" y="1466016"/>
                      <a:pt x="838200" y="1491028"/>
                      <a:pt x="838200" y="1491028"/>
                    </a:cubicBezTo>
                    <a:cubicBezTo>
                      <a:pt x="840317" y="1499495"/>
                      <a:pt x="841790" y="1508149"/>
                      <a:pt x="844550" y="1516428"/>
                    </a:cubicBezTo>
                    <a:cubicBezTo>
                      <a:pt x="848155" y="1527242"/>
                      <a:pt x="854313" y="1537164"/>
                      <a:pt x="857250" y="1548178"/>
                    </a:cubicBezTo>
                    <a:cubicBezTo>
                      <a:pt x="862812" y="1569035"/>
                      <a:pt x="863124" y="1591200"/>
                      <a:pt x="869950" y="1611678"/>
                    </a:cubicBezTo>
                    <a:lnTo>
                      <a:pt x="876300" y="1630728"/>
                    </a:lnTo>
                    <a:cubicBezTo>
                      <a:pt x="874183" y="1654011"/>
                      <a:pt x="874849" y="1677718"/>
                      <a:pt x="869950" y="1700578"/>
                    </a:cubicBezTo>
                    <a:cubicBezTo>
                      <a:pt x="868351" y="1708040"/>
                      <a:pt x="859101" y="1712224"/>
                      <a:pt x="857250" y="1719628"/>
                    </a:cubicBezTo>
                    <a:cubicBezTo>
                      <a:pt x="854683" y="1729895"/>
                      <a:pt x="857250" y="1740795"/>
                      <a:pt x="857250" y="1751378"/>
                    </a:cubicBezTo>
                  </a:path>
                </a:pathLst>
              </a:custGeom>
              <a:ln w="31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667000" y="4343400"/>
                <a:ext cx="102624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100" dirty="0" smtClean="0"/>
                  <a:t>Projected Path</a:t>
                </a:r>
              </a:p>
            </p:txBody>
          </p:sp>
          <p:sp>
            <p:nvSpPr>
              <p:cNvPr id="30" name="Right Arrow 29"/>
              <p:cNvSpPr/>
              <p:nvPr/>
            </p:nvSpPr>
            <p:spPr>
              <a:xfrm rot="13103638" flipV="1">
                <a:off x="4697126" y="2245663"/>
                <a:ext cx="1440751" cy="121394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ight Arrow 30"/>
              <p:cNvSpPr/>
              <p:nvPr/>
            </p:nvSpPr>
            <p:spPr>
              <a:xfrm rot="9194518">
                <a:off x="4298932" y="2980714"/>
                <a:ext cx="1802051" cy="294134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ight Arrow 31"/>
              <p:cNvSpPr/>
              <p:nvPr/>
            </p:nvSpPr>
            <p:spPr>
              <a:xfrm rot="8315249" flipV="1">
                <a:off x="5011496" y="3006469"/>
                <a:ext cx="1072284" cy="121394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3" name="Straight Arrow Connector 32"/>
              <p:cNvCxnSpPr>
                <a:stCxn id="31" idx="1"/>
              </p:cNvCxnSpPr>
              <p:nvPr/>
            </p:nvCxnSpPr>
            <p:spPr>
              <a:xfrm flipH="1">
                <a:off x="3998716" y="2722118"/>
                <a:ext cx="2005781" cy="1773682"/>
              </a:xfrm>
              <a:prstGeom prst="straightConnector1">
                <a:avLst/>
              </a:prstGeom>
              <a:ln>
                <a:solidFill>
                  <a:schemeClr val="dk1">
                    <a:alpha val="84000"/>
                  </a:schemeClr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" name="Right Arrow 33"/>
              <p:cNvSpPr/>
              <p:nvPr/>
            </p:nvSpPr>
            <p:spPr>
              <a:xfrm rot="5576301" flipV="1">
                <a:off x="5350354" y="3293688"/>
                <a:ext cx="1217749" cy="121394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Arrow Connector 34"/>
              <p:cNvCxnSpPr>
                <a:stCxn id="31" idx="1"/>
              </p:cNvCxnSpPr>
              <p:nvPr/>
            </p:nvCxnSpPr>
            <p:spPr>
              <a:xfrm flipH="1">
                <a:off x="5943601" y="2722118"/>
                <a:ext cx="60896" cy="1697485"/>
              </a:xfrm>
              <a:prstGeom prst="straightConnector1">
                <a:avLst/>
              </a:prstGeom>
              <a:ln>
                <a:solidFill>
                  <a:schemeClr val="dk1">
                    <a:alpha val="84000"/>
                  </a:schemeClr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334000" y="19812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a</a:t>
                </a:r>
                <a:r>
                  <a:rPr lang="en-US" b="1" baseline="-25000" dirty="0" smtClean="0"/>
                  <a:t>x</a:t>
                </a:r>
                <a:endParaRPr lang="en-US" b="1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486400" y="29718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a</a:t>
                </a:r>
                <a:r>
                  <a:rPr lang="en-US" b="1" baseline="-25000" dirty="0" smtClean="0"/>
                  <a:t>y</a:t>
                </a:r>
                <a:endParaRPr lang="en-US" b="1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943600" y="31242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 smtClean="0"/>
                  <a:t>a</a:t>
                </a:r>
                <a:r>
                  <a:rPr lang="en-US" b="1" baseline="-25000" dirty="0" err="1" smtClean="0"/>
                  <a:t>z</a:t>
                </a:r>
                <a:endParaRPr lang="en-US" b="1" dirty="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4064156" y="3581400"/>
                <a:ext cx="27924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/>
                  <a:t>D</a:t>
                </a:r>
                <a:endParaRPr lang="en-US" sz="1600" dirty="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6379870" y="3533001"/>
                <a:ext cx="32573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 err="1" smtClean="0"/>
                  <a:t>dz</a:t>
                </a:r>
                <a:endParaRPr lang="en-US" sz="1600" dirty="0"/>
              </a:p>
            </p:txBody>
          </p:sp>
          <p:sp>
            <p:nvSpPr>
              <p:cNvPr id="41" name="Left Brace 40"/>
              <p:cNvSpPr/>
              <p:nvPr/>
            </p:nvSpPr>
            <p:spPr>
              <a:xfrm rot="10800000">
                <a:off x="6096000" y="2819400"/>
                <a:ext cx="304800" cy="1600200"/>
              </a:xfrm>
              <a:prstGeom prst="leftBrace">
                <a:avLst>
                  <a:gd name="adj1" fmla="val 8333"/>
                  <a:gd name="adj2" fmla="val 46591"/>
                </a:avLst>
              </a:prstGeom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/>
            <a:srcRect l="6301" t="3223" r="5490" b="3310"/>
            <a:stretch>
              <a:fillRect/>
            </a:stretch>
          </p:blipFill>
          <p:spPr>
            <a:xfrm>
              <a:off x="5867400" y="2514600"/>
              <a:ext cx="228600" cy="450669"/>
            </a:xfrm>
            <a:prstGeom prst="rect">
              <a:avLst/>
            </a:prstGeom>
          </p:spPr>
        </p:pic>
      </p:grpSp>
      <p:sp>
        <p:nvSpPr>
          <p:cNvPr id="42" name="Rectangle 41"/>
          <p:cNvSpPr/>
          <p:nvPr/>
        </p:nvSpPr>
        <p:spPr>
          <a:xfrm>
            <a:off x="838200" y="1825625"/>
            <a:ext cx="5257800" cy="13321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/>
          <p:cNvPicPr/>
          <p:nvPr/>
        </p:nvPicPr>
        <p:blipFill>
          <a:blip r:embed="rId3" cstate="print">
            <a:lum bright="55000" contrast="90000"/>
          </a:blip>
          <a:srcRect/>
          <a:stretch>
            <a:fillRect/>
          </a:stretch>
        </p:blipFill>
        <p:spPr bwMode="auto">
          <a:xfrm>
            <a:off x="3627413" y="3413114"/>
            <a:ext cx="4283173" cy="3212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092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84463" y="557557"/>
            <a:ext cx="9303121" cy="1185899"/>
          </a:xfrm>
        </p:spPr>
        <p:txBody>
          <a:bodyPr/>
          <a:lstStyle/>
          <a:p>
            <a:r>
              <a:rPr lang="en-US" dirty="0" smtClean="0"/>
              <a:t>Time Series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121095" y="1621536"/>
            <a:ext cx="7229855" cy="4815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cap="none" dirty="0" smtClean="0"/>
              <a:t>Several methods have been developed for complexity, correlation and recurrence measures in time series:</a:t>
            </a:r>
          </a:p>
          <a:p>
            <a:r>
              <a:rPr lang="en-US" cap="none" dirty="0" smtClean="0"/>
              <a:t>Shannon entropy (</a:t>
            </a:r>
            <a:r>
              <a:rPr lang="en-US" cap="none" dirty="0" err="1" smtClean="0"/>
              <a:t>shen</a:t>
            </a:r>
            <a:r>
              <a:rPr lang="en-US" cap="none" dirty="0" smtClean="0"/>
              <a:t>) </a:t>
            </a:r>
          </a:p>
          <a:p>
            <a:r>
              <a:rPr lang="en-US" cap="none" dirty="0" err="1" smtClean="0"/>
              <a:t>Renyi</a:t>
            </a:r>
            <a:r>
              <a:rPr lang="en-US" cap="none" dirty="0" smtClean="0"/>
              <a:t> entropy (</a:t>
            </a:r>
            <a:r>
              <a:rPr lang="en-US" cap="none" dirty="0" err="1" smtClean="0"/>
              <a:t>ren</a:t>
            </a:r>
            <a:r>
              <a:rPr lang="en-US" cap="none" dirty="0" smtClean="0"/>
              <a:t>)</a:t>
            </a:r>
          </a:p>
          <a:p>
            <a:r>
              <a:rPr lang="en-US" cap="none" dirty="0" smtClean="0"/>
              <a:t>Approximate entropy (</a:t>
            </a:r>
            <a:r>
              <a:rPr lang="en-US" cap="none" dirty="0" err="1" smtClean="0"/>
              <a:t>apen</a:t>
            </a:r>
            <a:r>
              <a:rPr lang="en-US" cap="none" dirty="0" smtClean="0"/>
              <a:t>)</a:t>
            </a:r>
          </a:p>
          <a:p>
            <a:r>
              <a:rPr lang="en-US" cap="none" dirty="0" smtClean="0"/>
              <a:t>Sample entropy (</a:t>
            </a:r>
            <a:r>
              <a:rPr lang="en-US" cap="none" dirty="0" err="1" smtClean="0"/>
              <a:t>saen</a:t>
            </a:r>
            <a:r>
              <a:rPr lang="en-US" cap="none" dirty="0" smtClean="0"/>
              <a:t>)</a:t>
            </a:r>
          </a:p>
          <a:p>
            <a:r>
              <a:rPr lang="en-US" cap="none" dirty="0" err="1" smtClean="0"/>
              <a:t>Multiscale</a:t>
            </a:r>
            <a:r>
              <a:rPr lang="en-US" cap="none" dirty="0" smtClean="0"/>
              <a:t> entropy (MSE)</a:t>
            </a:r>
          </a:p>
          <a:p>
            <a:r>
              <a:rPr lang="en-US" cap="none" dirty="0" smtClean="0"/>
              <a:t>Composite </a:t>
            </a:r>
            <a:r>
              <a:rPr lang="en-US" cap="none" dirty="0" err="1" smtClean="0"/>
              <a:t>multiscale</a:t>
            </a:r>
            <a:r>
              <a:rPr lang="en-US" cap="none" dirty="0" smtClean="0"/>
              <a:t> entropy (CMSE)</a:t>
            </a:r>
          </a:p>
          <a:p>
            <a:r>
              <a:rPr lang="en-US" cap="none" dirty="0" smtClean="0"/>
              <a:t>Recurrence quantification analysis (RQA)</a:t>
            </a:r>
          </a:p>
          <a:p>
            <a:r>
              <a:rPr lang="en-US" cap="none" dirty="0" err="1" smtClean="0"/>
              <a:t>Detrended</a:t>
            </a:r>
            <a:r>
              <a:rPr lang="en-US" cap="none" dirty="0" smtClean="0"/>
              <a:t> fluctuation analysis (DFA)</a:t>
            </a:r>
          </a:p>
          <a:p>
            <a:endParaRPr lang="en-US" cap="none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2002004" y="5440447"/>
            <a:ext cx="784642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516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2300" y="253109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Renyi</a:t>
            </a:r>
            <a:r>
              <a:rPr lang="en-US" dirty="0" smtClean="0"/>
              <a:t> and Shannon </a:t>
            </a:r>
            <a:r>
              <a:rPr lang="en-US" dirty="0"/>
              <a:t>e</a:t>
            </a:r>
            <a:r>
              <a:rPr lang="en-US" dirty="0" smtClean="0"/>
              <a:t>ntropies will be calculated for COP measurements</a:t>
            </a:r>
            <a:endParaRPr lang="en-US" dirty="0"/>
          </a:p>
        </p:txBody>
      </p:sp>
      <p:pic>
        <p:nvPicPr>
          <p:cNvPr id="4" name="Picture 3" descr="Screen Shot 2014-03-12 at 7.40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236" y="1792224"/>
            <a:ext cx="5404649" cy="34315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88507" y="5533344"/>
            <a:ext cx="4358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en-US" dirty="0"/>
              <a:t>Split COP X-Y field into      unit areas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COP Trajectory is </a:t>
            </a:r>
            <a:r>
              <a:rPr lang="en-US" i="1" dirty="0"/>
              <a:t>    </a:t>
            </a:r>
            <a:r>
              <a:rPr lang="en-US" dirty="0"/>
              <a:t>points long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Each unit area </a:t>
            </a:r>
            <a:r>
              <a:rPr lang="en-US" i="1" dirty="0"/>
              <a:t>      </a:t>
            </a:r>
            <a:r>
              <a:rPr lang="en-US" dirty="0"/>
              <a:t>is visited      times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6007100" y="3346450"/>
          <a:ext cx="1778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" name="Equation" r:id="rId4" imgW="177800" imgH="165100" progId="Equation.3">
                  <p:embed/>
                </p:oleObj>
              </mc:Choice>
              <mc:Fallback>
                <p:oleObj name="Equation" r:id="rId4" imgW="1778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07100" y="3346450"/>
                        <a:ext cx="1778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5409715" y="5606313"/>
            <a:ext cx="1423068" cy="850361"/>
            <a:chOff x="4545934" y="5633496"/>
            <a:chExt cx="1423068" cy="850361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28498796"/>
                </p:ext>
              </p:extLst>
            </p:nvPr>
          </p:nvGraphicFramePr>
          <p:xfrm>
            <a:off x="4545934" y="6168169"/>
            <a:ext cx="315688" cy="315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4" name="Equation" r:id="rId6" imgW="215900" imgH="215900" progId="Equation.3">
                    <p:embed/>
                  </p:oleObj>
                </mc:Choice>
                <mc:Fallback>
                  <p:oleObj name="Equation" r:id="rId6" imgW="215900" imgH="2159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45934" y="6168169"/>
                          <a:ext cx="315688" cy="3156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4669676"/>
                </p:ext>
              </p:extLst>
            </p:nvPr>
          </p:nvGraphicFramePr>
          <p:xfrm>
            <a:off x="5343131" y="5633496"/>
            <a:ext cx="315688" cy="315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5" name="Equation" r:id="rId8" imgW="215900" imgH="215900" progId="Equation.3">
                    <p:embed/>
                  </p:oleObj>
                </mc:Choice>
                <mc:Fallback>
                  <p:oleObj name="Equation" r:id="rId8" imgW="215900" imgH="2159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343131" y="5633496"/>
                          <a:ext cx="315688" cy="3156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32509113"/>
                </p:ext>
              </p:extLst>
            </p:nvPr>
          </p:nvGraphicFramePr>
          <p:xfrm>
            <a:off x="5775450" y="6188914"/>
            <a:ext cx="193552" cy="274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6" name="Equation" r:id="rId9" imgW="152400" imgH="215900" progId="Equation.3">
                    <p:embed/>
                  </p:oleObj>
                </mc:Choice>
                <mc:Fallback>
                  <p:oleObj name="Equation" r:id="rId9" imgW="152400" imgH="2159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775450" y="6188914"/>
                          <a:ext cx="193552" cy="27419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22693167"/>
                </p:ext>
              </p:extLst>
            </p:nvPr>
          </p:nvGraphicFramePr>
          <p:xfrm>
            <a:off x="5012626" y="5925454"/>
            <a:ext cx="261385" cy="2427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7" name="Equation" r:id="rId11" imgW="177800" imgH="165100" progId="Equation.3">
                    <p:embed/>
                  </p:oleObj>
                </mc:Choice>
                <mc:Fallback>
                  <p:oleObj name="Equation" r:id="rId11" imgW="177800" imgH="165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012626" y="5925454"/>
                          <a:ext cx="261385" cy="24271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TextBox 2"/>
          <p:cNvSpPr txBox="1"/>
          <p:nvPr/>
        </p:nvSpPr>
        <p:spPr>
          <a:xfrm>
            <a:off x="3367611" y="1394847"/>
            <a:ext cx="496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 of uncertainty in the system over time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99792" y="5206073"/>
            <a:ext cx="1624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/>
              <a:t>Gao</a:t>
            </a:r>
            <a:r>
              <a:rPr lang="en-US" sz="1100" dirty="0" smtClean="0"/>
              <a:t> M. et al,  2011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9024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333923"/>
              </p:ext>
            </p:extLst>
          </p:nvPr>
        </p:nvGraphicFramePr>
        <p:xfrm>
          <a:off x="3214854" y="2474999"/>
          <a:ext cx="3039708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Equation" r:id="rId4" imgW="1257300" imgH="431800" progId="Equation.3">
                  <p:embed/>
                </p:oleObj>
              </mc:Choice>
              <mc:Fallback>
                <p:oleObj name="Equation" r:id="rId4" imgW="12573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14854" y="2474999"/>
                        <a:ext cx="3039708" cy="1043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367393" y="1793016"/>
            <a:ext cx="2902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Renyi</a:t>
            </a:r>
            <a:r>
              <a:rPr lang="en-US" sz="2800" dirty="0"/>
              <a:t> Entropy: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2776" y="1960388"/>
            <a:ext cx="429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Generalized form of entropy of order 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4600" y="3390900"/>
            <a:ext cx="711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44895" y="3689891"/>
                <a:ext cx="8469377" cy="2990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Properties of </a:t>
                </a:r>
                <a:r>
                  <a:rPr lang="en-US" sz="2000" dirty="0" err="1"/>
                  <a:t>Renyi</a:t>
                </a:r>
                <a:r>
                  <a:rPr lang="en-US" sz="2000" dirty="0"/>
                  <a:t> Entropy:</a:t>
                </a:r>
              </a:p>
              <a:p>
                <a:pPr marL="285750" indent="-285750">
                  <a:buFont typeface="Arial"/>
                  <a:buChar char="•"/>
                </a:pPr>
                <a:r>
                  <a:rPr lang="en-US" sz="2000" dirty="0"/>
                  <a:t>When q = 1, we have the Shannon entropy </a:t>
                </a:r>
              </a:p>
              <a:p>
                <a:pPr marL="285750" indent="-285750">
                  <a:buFont typeface="Arial"/>
                  <a:buChar char="•"/>
                </a:pPr>
                <a:r>
                  <a:rPr lang="en-US" sz="2000" dirty="0"/>
                  <a:t>Zeroth term of I,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is the topological entropy, </a:t>
                </a:r>
              </a:p>
              <a:p>
                <a:pPr marL="285750" indent="-285750">
                  <a:buFont typeface="Arial"/>
                  <a:buChar char="•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…=</m:t>
                    </m:r>
                    <m:f>
                      <m:f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000" dirty="0"/>
                  <a:t>, then for all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285750" indent="-285750">
                  <a:buFont typeface="Arial"/>
                  <a:buChar char="•"/>
                </a:pPr>
                <a:r>
                  <a:rPr lang="en-US" sz="2000" dirty="0"/>
                  <a:t>Areas with small probabilities are outliers and effects are mitigated with higher order, q</a:t>
                </a:r>
              </a:p>
              <a:p>
                <a:pPr marL="285750" indent="-285750">
                  <a:buFont typeface="Arial"/>
                  <a:buChar char="•"/>
                </a:pPr>
                <a:r>
                  <a:rPr lang="en-US" sz="2000" dirty="0"/>
                  <a:t>Small probability areas can be weighted more by making q smaller</a:t>
                </a:r>
              </a:p>
              <a:p>
                <a:r>
                  <a:rPr lang="en-US" sz="2000" b="1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sz="2000" b="1" i="1" dirty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20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000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1" dirty="0"/>
                  <a:t>constant, then </a:t>
                </a:r>
                <a:r>
                  <a:rPr lang="en-US" sz="2000" b="1" dirty="0" err="1"/>
                  <a:t>Renyi</a:t>
                </a:r>
                <a:r>
                  <a:rPr lang="en-US" sz="2000" b="1" dirty="0"/>
                  <a:t> is the preferred method, although Shannon is still very insightful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895" y="3689891"/>
                <a:ext cx="8469377" cy="299075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/>
          <p:cNvSpPr txBox="1">
            <a:spLocks/>
          </p:cNvSpPr>
          <p:nvPr/>
        </p:nvSpPr>
        <p:spPr>
          <a:xfrm>
            <a:off x="1892300" y="49125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Renyi and Shannon entropies will be calculated for COP measurements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320156"/>
              </p:ext>
            </p:extLst>
          </p:nvPr>
        </p:nvGraphicFramePr>
        <p:xfrm>
          <a:off x="9139053" y="2850622"/>
          <a:ext cx="789769" cy="661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Equation" r:id="rId7" imgW="469900" imgH="393700" progId="Equation.3">
                  <p:embed/>
                </p:oleObj>
              </mc:Choice>
              <mc:Fallback>
                <p:oleObj name="Equation" r:id="rId7" imgW="469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39053" y="2850622"/>
                        <a:ext cx="789769" cy="6616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02266" y="1923368"/>
                <a:ext cx="33731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Where probability of trajectory falling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defined as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266" y="1923368"/>
                <a:ext cx="3373120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721302" y="4025779"/>
            <a:ext cx="71434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smtClean="0"/>
              <a:t>α=1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77573" y="4620447"/>
            <a:ext cx="32882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smtClean="0"/>
              <a:t>α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395283" y="5237796"/>
            <a:ext cx="32882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smtClean="0"/>
              <a:t>α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982486" y="5532642"/>
            <a:ext cx="132663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smtClean="0"/>
              <a:t>α smaller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199" y="46267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Renyi</a:t>
            </a:r>
            <a:r>
              <a:rPr lang="en-US" dirty="0" smtClean="0"/>
              <a:t> Entropy is a generalized form of Shannon entropy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5476" y="1495332"/>
            <a:ext cx="29024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Shannon Entropy: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                           </a:t>
            </a:r>
            <a:r>
              <a:rPr lang="en-US" sz="1050" dirty="0"/>
              <a:t>(Base </a:t>
            </a:r>
            <a:r>
              <a:rPr lang="en-US" sz="1050" i="1" dirty="0"/>
              <a:t>e</a:t>
            </a:r>
            <a:r>
              <a:rPr lang="en-US" sz="1050" dirty="0"/>
              <a:t>) 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6689880" y="2181548"/>
          <a:ext cx="789769" cy="661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Equation" r:id="rId3" imgW="469900" imgH="393700" progId="Equation.3">
                  <p:embed/>
                </p:oleObj>
              </mc:Choice>
              <mc:Fallback>
                <p:oleObj name="Equation" r:id="rId3" imgW="469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89880" y="2181548"/>
                        <a:ext cx="789769" cy="6616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2968462" y="1890378"/>
          <a:ext cx="2455862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Equation" r:id="rId5" imgW="1015920" imgH="431640" progId="Equation.3">
                  <p:embed/>
                </p:oleObj>
              </mc:Choice>
              <mc:Fallback>
                <p:oleObj name="Equation" r:id="rId5" imgW="1015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68462" y="1890378"/>
                        <a:ext cx="2455862" cy="1042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99230" y="136912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28081" y="3020818"/>
                <a:ext cx="72287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When order of </a:t>
                </a:r>
                <a:r>
                  <a:rPr lang="en-US" sz="2400" dirty="0" err="1"/>
                  <a:t>Renyi</a:t>
                </a:r>
                <a:r>
                  <a:rPr lang="en-US" sz="2400" dirty="0"/>
                  <a:t> entropy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= 1</m:t>
                    </m:r>
                  </m:oMath>
                </a14:m>
                <a:r>
                  <a:rPr lang="en-US" sz="2400" dirty="0"/>
                  <a:t>, we have the Shannon entropy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080" y="3020817"/>
                <a:ext cx="7228719" cy="830997"/>
              </a:xfrm>
              <a:prstGeom prst="rect">
                <a:avLst/>
              </a:prstGeom>
              <a:blipFill rotWithShape="0">
                <a:blip r:embed="rId8"/>
                <a:stretch>
                  <a:fillRect l="-1350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creen Shot 2014-03-13 at 5.18.45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80" y="4009943"/>
            <a:ext cx="7228719" cy="24835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69321" y="6499010"/>
            <a:ext cx="1624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/>
              <a:t>Gao</a:t>
            </a:r>
            <a:r>
              <a:rPr lang="en-US" sz="1100" dirty="0" smtClean="0"/>
              <a:t> M. et al,  2011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3812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39" y="55963"/>
            <a:ext cx="10515600" cy="1325563"/>
          </a:xfrm>
        </p:spPr>
        <p:txBody>
          <a:bodyPr/>
          <a:lstStyle/>
          <a:p>
            <a:r>
              <a:rPr lang="en-US" dirty="0" smtClean="0"/>
              <a:t>Approximate Entropy (</a:t>
            </a:r>
            <a:r>
              <a:rPr lang="en-US" dirty="0" err="1" smtClean="0"/>
              <a:t>ApEn</a:t>
            </a:r>
            <a:r>
              <a:rPr lang="en-US" dirty="0" smtClean="0"/>
              <a:t>)</a:t>
            </a:r>
            <a:r>
              <a:rPr lang="en-US" sz="4000" baseline="30000" dirty="0" smtClean="0"/>
              <a:t>1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11719" y="1459864"/>
            <a:ext cx="3892297" cy="5159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53" y="2792543"/>
            <a:ext cx="3892297" cy="9574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754" y="4020431"/>
            <a:ext cx="3892297" cy="5392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874" y="3161844"/>
            <a:ext cx="1502665" cy="3411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09388" y="3134649"/>
            <a:ext cx="65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5086" y="3161844"/>
            <a:ext cx="1388174" cy="3470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8874" y="4020431"/>
            <a:ext cx="4686873" cy="3757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754" y="4898002"/>
            <a:ext cx="5086350" cy="6762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7239" y="2152787"/>
            <a:ext cx="907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Where;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98592" y="1363990"/>
            <a:ext cx="554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m: length of sequences to be compared</a:t>
            </a:r>
          </a:p>
          <a:p>
            <a:r>
              <a:rPr lang="en-US" dirty="0" smtClean="0"/>
              <a:t>r: tolerance (filter) for matching sequences </a:t>
            </a:r>
          </a:p>
          <a:p>
            <a:r>
              <a:rPr lang="en-US" dirty="0" smtClean="0"/>
              <a:t>N: length of time series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77239" y="6286729"/>
            <a:ext cx="11414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1- Steven </a:t>
            </a:r>
            <a:r>
              <a:rPr lang="en-US" sz="1200" dirty="0"/>
              <a:t>M</a:t>
            </a:r>
            <a:r>
              <a:rPr lang="en-US" sz="1200" dirty="0" smtClean="0"/>
              <a:t>. </a:t>
            </a:r>
            <a:r>
              <a:rPr lang="en-US" sz="1200" dirty="0" err="1"/>
              <a:t>P</a:t>
            </a:r>
            <a:r>
              <a:rPr lang="en-US" sz="1200" dirty="0" err="1" smtClean="0"/>
              <a:t>incus</a:t>
            </a:r>
            <a:r>
              <a:rPr lang="en-US" sz="1200" dirty="0" smtClean="0"/>
              <a:t>, </a:t>
            </a:r>
            <a:r>
              <a:rPr lang="en-US" sz="1200" dirty="0"/>
              <a:t>Approximate entropy as a measure of system </a:t>
            </a:r>
            <a:r>
              <a:rPr lang="en-US" sz="1200" dirty="0" smtClean="0"/>
              <a:t>complexity, </a:t>
            </a:r>
            <a:r>
              <a:rPr lang="it-IT" sz="1200" dirty="0" smtClean="0"/>
              <a:t>Proc</a:t>
            </a:r>
            <a:r>
              <a:rPr lang="it-IT" sz="1200" dirty="0"/>
              <a:t>. Nati. Acad. Sci. </a:t>
            </a:r>
            <a:r>
              <a:rPr lang="it-IT" sz="1200" dirty="0" smtClean="0"/>
              <a:t>USA </a:t>
            </a:r>
            <a:r>
              <a:rPr lang="en-US" sz="1200" dirty="0" smtClean="0"/>
              <a:t>Vol</a:t>
            </a:r>
            <a:r>
              <a:rPr lang="en-US" sz="1200" dirty="0"/>
              <a:t>. 88, pp. </a:t>
            </a:r>
            <a:r>
              <a:rPr lang="en-US" sz="1200" dirty="0" smtClean="0"/>
              <a:t>2297-2301, 1991.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66041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1479010"/>
            <a:ext cx="110855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for r=0, m=2, N=6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={4, 6, 3, 4, 6, 1}</a:t>
            </a:r>
          </a:p>
          <a:p>
            <a:r>
              <a:rPr lang="en-US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i="1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i="1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={(4, 6), (6, 3), (3, 4), (4, 6), (6, 1)}</a:t>
            </a:r>
          </a:p>
          <a:p>
            <a:r>
              <a:rPr lang="en-US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i="1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i="1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={(4, 6, 3), (6, 3, 4), (3, 4, 6), (4, 6, 1)}</a:t>
            </a:r>
          </a:p>
          <a:p>
            <a:endParaRPr lang="en-US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 smtClean="0"/>
              <a:t>Step 1:</a:t>
            </a:r>
          </a:p>
          <a:p>
            <a:r>
              <a:rPr lang="en-US" dirty="0"/>
              <a:t>find the number of matches between the first sequence of m </a:t>
            </a:r>
            <a:r>
              <a:rPr lang="en-US" dirty="0" smtClean="0"/>
              <a:t>data points </a:t>
            </a:r>
            <a:r>
              <a:rPr lang="en-US" dirty="0"/>
              <a:t>and all sequences of m data points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 of matches:  2</a:t>
            </a:r>
          </a:p>
          <a:p>
            <a:endParaRPr lang="en-US" dirty="0"/>
          </a:p>
          <a:p>
            <a:r>
              <a:rPr lang="en-US" dirty="0" smtClean="0"/>
              <a:t>Step 2:</a:t>
            </a:r>
          </a:p>
          <a:p>
            <a:r>
              <a:rPr lang="en-US" dirty="0" smtClean="0"/>
              <a:t>find the number of matches between the first sequence of m+1 data points and all sequences of m+1 data points.</a:t>
            </a:r>
          </a:p>
          <a:p>
            <a:r>
              <a:rPr lang="en-US" dirty="0" smtClean="0"/>
              <a:t>No of matches:  1</a:t>
            </a:r>
          </a:p>
          <a:p>
            <a:endParaRPr lang="en-US" dirty="0"/>
          </a:p>
          <a:p>
            <a:r>
              <a:rPr lang="en-US" dirty="0" smtClean="0"/>
              <a:t>Step 3:</a:t>
            </a:r>
          </a:p>
          <a:p>
            <a:r>
              <a:rPr lang="en-US" dirty="0"/>
              <a:t>divide the results of step 4 by the results of step 3, and then </a:t>
            </a:r>
            <a:r>
              <a:rPr lang="en-US" dirty="0" smtClean="0"/>
              <a:t>take the </a:t>
            </a:r>
            <a:r>
              <a:rPr lang="en-US" dirty="0"/>
              <a:t>logarithm of that </a:t>
            </a:r>
            <a:r>
              <a:rPr lang="en-US" dirty="0" smtClean="0"/>
              <a:t>ratio: 1/2</a:t>
            </a:r>
          </a:p>
          <a:p>
            <a:endParaRPr lang="en-US" dirty="0"/>
          </a:p>
          <a:p>
            <a:r>
              <a:rPr lang="en-US" dirty="0" smtClean="0"/>
              <a:t>Step 4: Repeat step 1-3 for the remaining data points and </a:t>
            </a:r>
            <a:r>
              <a:rPr lang="en-US" dirty="0"/>
              <a:t>add together all the logarithms computed in step </a:t>
            </a:r>
            <a:r>
              <a:rPr lang="en-US" dirty="0" smtClean="0"/>
              <a:t>3 </a:t>
            </a:r>
            <a:r>
              <a:rPr lang="en-US" dirty="0"/>
              <a:t>and divide the </a:t>
            </a:r>
            <a:r>
              <a:rPr lang="en-US" dirty="0" smtClean="0"/>
              <a:t>sum by (m-N).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77239" y="55963"/>
            <a:ext cx="10515600" cy="1325563"/>
          </a:xfrm>
        </p:spPr>
        <p:txBody>
          <a:bodyPr/>
          <a:lstStyle/>
          <a:p>
            <a:r>
              <a:rPr lang="en-US" dirty="0" smtClean="0"/>
              <a:t>Approximate Entropy (</a:t>
            </a:r>
            <a:r>
              <a:rPr lang="en-US" dirty="0" err="1" smtClean="0"/>
              <a:t>ApEn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0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92100" y="390144"/>
            <a:ext cx="11559216" cy="6328156"/>
          </a:xfrm>
        </p:spPr>
        <p:txBody>
          <a:bodyPr>
            <a:normAutofit/>
          </a:bodyPr>
          <a:lstStyle/>
          <a:p>
            <a:endParaRPr lang="en-US" cap="none" dirty="0" smtClean="0"/>
          </a:p>
          <a:p>
            <a:r>
              <a:rPr lang="en-US" cap="none" dirty="0" smtClean="0"/>
              <a:t>Sample entropy (</a:t>
            </a:r>
            <a:r>
              <a:rPr lang="en-US" cap="none" dirty="0" err="1" smtClean="0"/>
              <a:t>SaEn</a:t>
            </a:r>
            <a:r>
              <a:rPr lang="en-US" cap="none" dirty="0" smtClean="0"/>
              <a:t>): no self-matching so no bias in calculation of </a:t>
            </a:r>
            <a:r>
              <a:rPr lang="en-US" cap="none" dirty="0" err="1" smtClean="0"/>
              <a:t>SaEn</a:t>
            </a:r>
            <a:r>
              <a:rPr lang="en-US" cap="none" dirty="0" smtClean="0"/>
              <a:t>:</a:t>
            </a:r>
          </a:p>
          <a:p>
            <a:pPr marL="0" indent="0">
              <a:buNone/>
            </a:pPr>
            <a:endParaRPr lang="en-US" cap="none" dirty="0" smtClean="0"/>
          </a:p>
          <a:p>
            <a:pPr marL="0" indent="0">
              <a:buNone/>
            </a:pPr>
            <a:endParaRPr lang="en-US" cap="none" dirty="0" smtClean="0"/>
          </a:p>
          <a:p>
            <a:r>
              <a:rPr lang="en-US" cap="none" dirty="0" err="1" smtClean="0"/>
              <a:t>Multiscale</a:t>
            </a:r>
            <a:r>
              <a:rPr lang="en-US" cap="none" dirty="0" smtClean="0"/>
              <a:t> entropy (MSE):</a:t>
            </a:r>
          </a:p>
          <a:p>
            <a:pPr marL="0" indent="0">
              <a:buNone/>
            </a:pPr>
            <a:r>
              <a:rPr lang="en-US" sz="1400" cap="none" dirty="0" smtClean="0"/>
              <a:t>   Computing </a:t>
            </a:r>
            <a:r>
              <a:rPr lang="en-US" sz="1400" cap="none" dirty="0" err="1" smtClean="0"/>
              <a:t>SaEn</a:t>
            </a:r>
            <a:r>
              <a:rPr lang="en-US" sz="1400" cap="none" dirty="0" smtClean="0"/>
              <a:t> of </a:t>
            </a:r>
            <a:r>
              <a:rPr lang="en-US" sz="1400" i="1" cap="none" dirty="0" err="1" smtClean="0"/>
              <a:t>y</a:t>
            </a:r>
            <a:r>
              <a:rPr lang="en-US" sz="1400" i="1" cap="none" baseline="-25000" dirty="0" err="1" smtClean="0"/>
              <a:t>j</a:t>
            </a:r>
            <a:r>
              <a:rPr lang="en-US" sz="1400" i="1" cap="none" baseline="-25000" dirty="0" smtClean="0"/>
              <a:t> </a:t>
            </a:r>
            <a:r>
              <a:rPr lang="en-US" sz="1400" cap="none" dirty="0" smtClean="0"/>
              <a:t>for different scale factors:</a:t>
            </a:r>
          </a:p>
          <a:p>
            <a:endParaRPr lang="en-US" cap="none" dirty="0" smtClean="0"/>
          </a:p>
          <a:p>
            <a:endParaRPr lang="en-US" cap="none" dirty="0" smtClean="0"/>
          </a:p>
          <a:p>
            <a:r>
              <a:rPr lang="en-US" cap="none" dirty="0" smtClean="0"/>
              <a:t>Composite </a:t>
            </a:r>
            <a:r>
              <a:rPr lang="en-US" cap="none" dirty="0" err="1" smtClean="0"/>
              <a:t>multiscale</a:t>
            </a:r>
            <a:r>
              <a:rPr lang="en-US" cap="none" dirty="0" smtClean="0"/>
              <a:t> entropy (CMSE):</a:t>
            </a:r>
          </a:p>
          <a:p>
            <a:pPr marL="0" indent="0">
              <a:buNone/>
            </a:pPr>
            <a:r>
              <a:rPr lang="en-US" sz="1400" cap="none" dirty="0" smtClean="0"/>
              <a:t>    Computing </a:t>
            </a:r>
            <a:r>
              <a:rPr lang="en-US" sz="1400" cap="none" dirty="0" err="1" smtClean="0"/>
              <a:t>SaEn</a:t>
            </a:r>
            <a:r>
              <a:rPr lang="en-US" sz="1400" cap="none" dirty="0" smtClean="0"/>
              <a:t> of </a:t>
            </a:r>
            <a:r>
              <a:rPr lang="en-US" sz="1400" i="1" cap="none" dirty="0" err="1" smtClean="0"/>
              <a:t>y</a:t>
            </a:r>
            <a:r>
              <a:rPr lang="en-US" sz="1400" i="1" cap="none" baseline="-25000" dirty="0" err="1" smtClean="0"/>
              <a:t>k,j</a:t>
            </a:r>
            <a:r>
              <a:rPr lang="en-US" sz="1400" i="1" cap="none" baseline="-25000" dirty="0" smtClean="0"/>
              <a:t> </a:t>
            </a:r>
            <a:r>
              <a:rPr lang="en-US" sz="1400" cap="none" dirty="0" smtClean="0"/>
              <a:t>and take </a:t>
            </a:r>
            <a:r>
              <a:rPr lang="en-US" sz="1400" cap="none" dirty="0"/>
              <a:t>average  </a:t>
            </a:r>
            <a:endParaRPr lang="en-US" sz="1400" cap="none" dirty="0" smtClean="0"/>
          </a:p>
          <a:p>
            <a:pPr marL="0" indent="0">
              <a:buNone/>
            </a:pPr>
            <a:r>
              <a:rPr lang="en-US" sz="1400" cap="none" dirty="0"/>
              <a:t> </a:t>
            </a:r>
            <a:r>
              <a:rPr lang="en-US" sz="1400" cap="none" dirty="0" smtClean="0"/>
              <a:t>   for </a:t>
            </a:r>
            <a:r>
              <a:rPr lang="en-US" sz="1400" cap="none" dirty="0"/>
              <a:t>k from 1 to </a:t>
            </a:r>
            <a:r>
              <a:rPr lang="el-GR" sz="1400" cap="none" dirty="0"/>
              <a:t>τ</a:t>
            </a:r>
            <a:r>
              <a:rPr lang="en-US" sz="1400" cap="none" dirty="0"/>
              <a:t> for different scale factors:</a:t>
            </a:r>
          </a:p>
          <a:p>
            <a:endParaRPr lang="en-US" sz="1400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22" y="1512219"/>
            <a:ext cx="4333875" cy="876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60" y="5465399"/>
            <a:ext cx="4684078" cy="8970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760" y="3325213"/>
            <a:ext cx="3553778" cy="825954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4463954" y="4496326"/>
            <a:ext cx="1973422" cy="25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230880" y="2649805"/>
            <a:ext cx="3164341" cy="5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5221" y="1394137"/>
            <a:ext cx="5525174" cy="25123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221" y="4077939"/>
            <a:ext cx="5495012" cy="224031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23021" y="6478482"/>
            <a:ext cx="922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Figures adapted from: </a:t>
            </a:r>
            <a:r>
              <a:rPr lang="en-US" sz="1200" dirty="0" err="1"/>
              <a:t>Shuen</a:t>
            </a:r>
            <a:r>
              <a:rPr lang="en-US" sz="1200" dirty="0"/>
              <a:t>-De Wu et. al. , Time Series Analysis Using Composite </a:t>
            </a:r>
            <a:r>
              <a:rPr lang="en-US" sz="1200" dirty="0" err="1"/>
              <a:t>Multiscale</a:t>
            </a:r>
            <a:r>
              <a:rPr lang="en-US" sz="1200" dirty="0"/>
              <a:t> Entropy, </a:t>
            </a:r>
            <a:r>
              <a:rPr lang="en-US" sz="1200" dirty="0" smtClean="0"/>
              <a:t>Entropy, Vol. </a:t>
            </a:r>
            <a:r>
              <a:rPr lang="en-US" sz="1200" dirty="0"/>
              <a:t>15</a:t>
            </a:r>
            <a:r>
              <a:rPr lang="en-US" sz="1200" dirty="0" smtClean="0"/>
              <a:t>, pp. 1069-1084, 2013.  </a:t>
            </a:r>
            <a:endParaRPr lang="en-US" sz="1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77239" y="55963"/>
            <a:ext cx="10515600" cy="1325563"/>
          </a:xfrm>
        </p:spPr>
        <p:txBody>
          <a:bodyPr/>
          <a:lstStyle/>
          <a:p>
            <a:r>
              <a:rPr lang="en-US" dirty="0" err="1" smtClean="0"/>
              <a:t>SaEn</a:t>
            </a:r>
            <a:r>
              <a:rPr lang="en-US" dirty="0" smtClean="0"/>
              <a:t>, MSE and CMSE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5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047" y="215153"/>
            <a:ext cx="11712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+mj-lt"/>
              </a:rPr>
              <a:t>Recurrent Quantification Analysis (RQA)</a:t>
            </a:r>
          </a:p>
        </p:txBody>
      </p:sp>
      <p:pic>
        <p:nvPicPr>
          <p:cNvPr id="14" name="flash_intr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1249" y="994921"/>
            <a:ext cx="7481015" cy="561076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210694" y="1129071"/>
            <a:ext cx="369638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Myriad Pro"/>
              </a:rPr>
              <a:t>Animation created by:</a:t>
            </a:r>
          </a:p>
          <a:p>
            <a:r>
              <a:rPr lang="en-US" dirty="0"/>
              <a:t>André </a:t>
            </a:r>
            <a:r>
              <a:rPr lang="en-US" dirty="0" err="1"/>
              <a:t>Sitz</a:t>
            </a:r>
            <a:r>
              <a:rPr lang="en-US" dirty="0"/>
              <a:t> (</a:t>
            </a:r>
            <a:r>
              <a:rPr lang="en-US" dirty="0">
                <a:hlinkClick r:id="rId4"/>
              </a:rPr>
              <a:t>AS-</a:t>
            </a:r>
            <a:r>
              <a:rPr lang="en-US" dirty="0" err="1">
                <a:hlinkClick r:id="rId4"/>
              </a:rPr>
              <a:t>Internetdienst</a:t>
            </a:r>
            <a:r>
              <a:rPr lang="en-US" dirty="0">
                <a:hlinkClick r:id="rId4"/>
              </a:rPr>
              <a:t> Potsdam</a:t>
            </a:r>
            <a:r>
              <a:rPr lang="en-US" dirty="0" smtClean="0"/>
              <a:t>) and </a:t>
            </a:r>
            <a:r>
              <a:rPr lang="en-US" dirty="0"/>
              <a:t>Norbert Marwan (</a:t>
            </a:r>
            <a:r>
              <a:rPr lang="en-US" dirty="0">
                <a:hlinkClick r:id="rId5"/>
              </a:rPr>
              <a:t>Potsdam Institute for Climate Impact Research (PIK)</a:t>
            </a:r>
            <a:r>
              <a:rPr lang="en-US" dirty="0"/>
              <a:t>)</a:t>
            </a:r>
            <a:endParaRPr lang="en-US" b="0" i="0" dirty="0" smtClean="0">
              <a:solidFill>
                <a:srgbClr val="000000"/>
              </a:solidFill>
              <a:effectLst/>
              <a:latin typeface="Myriad Pro"/>
            </a:endParaRPr>
          </a:p>
          <a:p>
            <a:endParaRPr lang="en-US" dirty="0">
              <a:solidFill>
                <a:srgbClr val="000000"/>
              </a:solidFill>
              <a:latin typeface="Myriad Pro"/>
            </a:endParaRPr>
          </a:p>
          <a:p>
            <a:r>
              <a:rPr lang="en-US" b="0" i="0" dirty="0" smtClean="0">
                <a:solidFill>
                  <a:srgbClr val="000000"/>
                </a:solidFill>
                <a:effectLst/>
                <a:latin typeface="Myriad Pro"/>
              </a:rPr>
              <a:t>(</a:t>
            </a:r>
            <a:r>
              <a:rPr lang="en-US" b="0" i="0" u="none" strike="noStrike" dirty="0" smtClean="0">
                <a:solidFill>
                  <a:srgbClr val="A52A2A"/>
                </a:solidFill>
                <a:effectLst/>
                <a:latin typeface="Myriad Pro"/>
                <a:hlinkClick r:id="rId6"/>
              </a:rPr>
              <a:t>www.recurrence-plot.tk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Myriad Pro"/>
              </a:rPr>
              <a:t>)</a:t>
            </a:r>
          </a:p>
          <a:p>
            <a:endParaRPr lang="en-US" dirty="0">
              <a:solidFill>
                <a:srgbClr val="000000"/>
              </a:solidFill>
              <a:latin typeface="Myriad Pro"/>
            </a:endParaRPr>
          </a:p>
          <a:p>
            <a:r>
              <a:rPr lang="en-US" b="0" i="1" dirty="0" smtClean="0">
                <a:solidFill>
                  <a:srgbClr val="000000"/>
                </a:solidFill>
                <a:effectLst/>
                <a:latin typeface="Myriad Pro"/>
              </a:rPr>
              <a:t>N. Marwan, M. C. Romano, M. Thiel, J. </a:t>
            </a:r>
            <a:r>
              <a:rPr lang="en-US" b="0" i="1" dirty="0" err="1" smtClean="0">
                <a:solidFill>
                  <a:srgbClr val="000000"/>
                </a:solidFill>
                <a:effectLst/>
                <a:latin typeface="Myriad Pro"/>
              </a:rPr>
              <a:t>Kurths</a:t>
            </a:r>
            <a:r>
              <a:rPr lang="en-US" b="0" i="1" dirty="0" smtClean="0">
                <a:solidFill>
                  <a:srgbClr val="000000"/>
                </a:solidFill>
                <a:effectLst/>
                <a:latin typeface="Myriad Pro"/>
              </a:rPr>
              <a:t>: Recurrence Plots for the Analysis of Complex Systems, Physics Reports, 438(5-6), 237-329, 2007</a:t>
            </a:r>
          </a:p>
          <a:p>
            <a:endParaRPr lang="en-US" i="1" dirty="0">
              <a:solidFill>
                <a:srgbClr val="000000"/>
              </a:solidFill>
              <a:latin typeface="Myriad Pr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7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458" y="669826"/>
            <a:ext cx="3962357" cy="601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047" y="215153"/>
            <a:ext cx="11712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+mj-lt"/>
              </a:rPr>
              <a:t>Detrended</a:t>
            </a:r>
            <a:r>
              <a:rPr lang="en-US" sz="4400" dirty="0" smtClean="0">
                <a:latin typeface="+mj-lt"/>
              </a:rPr>
              <a:t> Fluctuation Analysis (DFA)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0476" y="948478"/>
                <a:ext cx="7315785" cy="5992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Steps:</a:t>
                </a:r>
              </a:p>
              <a:p>
                <a:r>
                  <a:rPr lang="en-US" dirty="0" smtClean="0"/>
                  <a:t>1. Find profile of signal about the mean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2. Divide profile into N non-overlapping segments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3. Calculate the local trend of each segment and find the variance </a:t>
                </a:r>
                <a:endParaRPr lang="en-US" i="1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4. Calculate the variance of the entire series by average over all points </a:t>
                </a:r>
                <a:r>
                  <a:rPr lang="en-US" i="1" dirty="0" err="1" smtClean="0"/>
                  <a:t>i</a:t>
                </a:r>
                <a:r>
                  <a:rPr lang="en-US" i="1" dirty="0" smtClean="0"/>
                  <a:t> </a:t>
                </a:r>
                <a:r>
                  <a:rPr lang="en-US" dirty="0" smtClean="0"/>
                  <a:t>in the </a:t>
                </a:r>
                <a:r>
                  <a:rPr lang="en-US" i="1" dirty="0" err="1" smtClean="0"/>
                  <a:t>v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segment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5. Obtain DFA fluctuation by averaging over all segment and taking square root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p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6. Plot log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 smtClean="0"/>
                  <a:t> - log </a:t>
                </a:r>
                <a:r>
                  <a:rPr lang="en-US" i="1" dirty="0" smtClean="0"/>
                  <a:t>s</a:t>
                </a:r>
                <a:r>
                  <a:rPr lang="en-US" dirty="0" smtClean="0"/>
                  <a:t> and determine slope to find </a:t>
                </a:r>
                <a:r>
                  <a:rPr lang="el-GR" dirty="0" smtClean="0"/>
                  <a:t>α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476" y="948478"/>
                <a:ext cx="7315785" cy="5992153"/>
              </a:xfrm>
              <a:prstGeom prst="rect">
                <a:avLst/>
              </a:prstGeom>
              <a:blipFill rotWithShape="0">
                <a:blip r:embed="rId3"/>
                <a:stretch>
                  <a:fillRect l="-750" t="-610" b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8102772" y="6672796"/>
            <a:ext cx="4997056" cy="29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318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6477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8636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0795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GB" sz="1200" b="1" dirty="0">
                <a:latin typeface="Arial" panose="020B0604020202020204" pitchFamily="34" charset="0"/>
              </a:rPr>
              <a:t>Goldberger A L et al. PNAS 2002;99:2466-2472</a:t>
            </a:r>
          </a:p>
        </p:txBody>
      </p:sp>
    </p:spTree>
    <p:extLst>
      <p:ext uri="{BB962C8B-B14F-4D97-AF65-F5344CB8AC3E}">
        <p14:creationId xmlns:p14="http://schemas.microsoft.com/office/powerpoint/2010/main" val="187069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197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So What’s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219830"/>
            <a:ext cx="8808720" cy="539486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cap="none" dirty="0" smtClean="0"/>
              <a:t>Process the collected data with methods previously described</a:t>
            </a:r>
          </a:p>
          <a:p>
            <a:r>
              <a:rPr lang="en-US" sz="2400" cap="none" dirty="0" smtClean="0"/>
              <a:t>Look specifically at:</a:t>
            </a:r>
          </a:p>
          <a:p>
            <a:pPr lvl="1"/>
            <a:r>
              <a:rPr lang="en-US" sz="2000" cap="none" dirty="0" smtClean="0"/>
              <a:t>Consistency of each method </a:t>
            </a:r>
          </a:p>
          <a:p>
            <a:pPr lvl="1"/>
            <a:r>
              <a:rPr lang="en-US" sz="2000" cap="none" dirty="0" smtClean="0"/>
              <a:t>Sensitivity</a:t>
            </a:r>
          </a:p>
          <a:p>
            <a:pPr lvl="1"/>
            <a:r>
              <a:rPr lang="en-US" sz="2000" cap="none" dirty="0" smtClean="0"/>
              <a:t>Statistical significance between certain groups within each method</a:t>
            </a:r>
          </a:p>
          <a:p>
            <a:pPr lvl="2"/>
            <a:r>
              <a:rPr lang="en-US" sz="1800" cap="none" dirty="0" smtClean="0"/>
              <a:t>Obese </a:t>
            </a:r>
            <a:r>
              <a:rPr lang="en-US" sz="1800" cap="none" dirty="0" err="1" smtClean="0"/>
              <a:t>vs</a:t>
            </a:r>
            <a:r>
              <a:rPr lang="en-US" sz="1800" cap="none" dirty="0" smtClean="0"/>
              <a:t> normal BMI</a:t>
            </a:r>
          </a:p>
          <a:p>
            <a:pPr lvl="2"/>
            <a:r>
              <a:rPr lang="en-US" sz="1800" cap="none" dirty="0" smtClean="0"/>
              <a:t>Fallers </a:t>
            </a:r>
            <a:r>
              <a:rPr lang="en-US" sz="1800" cap="none" dirty="0" err="1" smtClean="0"/>
              <a:t>vs</a:t>
            </a:r>
            <a:r>
              <a:rPr lang="en-US" sz="1800" cap="none" dirty="0" smtClean="0"/>
              <a:t> non-fallers and known fallers (post)</a:t>
            </a:r>
          </a:p>
          <a:p>
            <a:pPr lvl="2"/>
            <a:r>
              <a:rPr lang="en-US" sz="1800" cap="none" dirty="0" smtClean="0"/>
              <a:t>Medications </a:t>
            </a:r>
          </a:p>
          <a:p>
            <a:pPr lvl="1"/>
            <a:r>
              <a:rPr lang="en-US" sz="2000" cap="none" dirty="0" smtClean="0"/>
              <a:t>Statistical significance between each method to see consistency across board </a:t>
            </a:r>
          </a:p>
          <a:p>
            <a:pPr marL="914400" lvl="2" indent="0">
              <a:buNone/>
            </a:pPr>
            <a:endParaRPr lang="en-US" sz="2000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3912880" y="5503563"/>
            <a:ext cx="5114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QUESTIONS?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3529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1596177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281496"/>
            <a:ext cx="10363826" cy="4509704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Gao</a:t>
            </a:r>
            <a:r>
              <a:rPr lang="en-US" dirty="0"/>
              <a:t> J, Hu J, Buckley T, White K, Hass C (2011) Shannon and </a:t>
            </a:r>
            <a:r>
              <a:rPr lang="en-US" dirty="0" err="1"/>
              <a:t>Renyi</a:t>
            </a:r>
            <a:r>
              <a:rPr lang="en-US" dirty="0"/>
              <a:t> Entropies to Classify Effects of Mild Traumatic Brain Injury on Postural Sway. </a:t>
            </a:r>
            <a:r>
              <a:rPr lang="en-US" dirty="0" err="1" smtClean="0"/>
              <a:t>PLoSONE</a:t>
            </a:r>
            <a:r>
              <a:rPr lang="en-US" dirty="0" smtClean="0"/>
              <a:t> </a:t>
            </a:r>
            <a:r>
              <a:rPr lang="en-US" dirty="0"/>
              <a:t>6(9): e24446. </a:t>
            </a:r>
            <a:r>
              <a:rPr lang="en-US" dirty="0" smtClean="0"/>
              <a:t>doi:10.1371/journal.pone.0024446</a:t>
            </a:r>
          </a:p>
          <a:p>
            <a:r>
              <a:rPr lang="en-US" dirty="0" err="1"/>
              <a:t>Pincus</a:t>
            </a:r>
            <a:r>
              <a:rPr lang="en-US" dirty="0"/>
              <a:t>, S.M. and A.L. Goldberger, </a:t>
            </a:r>
            <a:r>
              <a:rPr lang="en-US" i="1" dirty="0"/>
              <a:t>Physiological time-series analysis: what does regularity quantify?</a:t>
            </a:r>
            <a:r>
              <a:rPr lang="en-US" dirty="0"/>
              <a:t> American Journal of Physiology-Heart and Circulatory Physiology, 1994. </a:t>
            </a:r>
            <a:r>
              <a:rPr lang="en-US" b="1" dirty="0"/>
              <a:t>266</a:t>
            </a:r>
            <a:r>
              <a:rPr lang="en-US" dirty="0"/>
              <a:t>(4): p. H1643-H1656</a:t>
            </a:r>
            <a:r>
              <a:rPr lang="en-US" dirty="0" smtClean="0"/>
              <a:t>.</a:t>
            </a:r>
          </a:p>
          <a:p>
            <a:r>
              <a:rPr lang="en-US" dirty="0" err="1"/>
              <a:t>Pincus</a:t>
            </a:r>
            <a:r>
              <a:rPr lang="en-US" dirty="0"/>
              <a:t>, S.M., </a:t>
            </a:r>
            <a:r>
              <a:rPr lang="en-US" i="1" dirty="0"/>
              <a:t>Approximate entropy as a measure of system complexity.</a:t>
            </a:r>
            <a:r>
              <a:rPr lang="en-US" dirty="0"/>
              <a:t> Proceedings of the National Academy of Sciences, 1991. </a:t>
            </a:r>
            <a:r>
              <a:rPr lang="en-US" b="1" dirty="0"/>
              <a:t>88</a:t>
            </a:r>
            <a:r>
              <a:rPr lang="en-US" dirty="0"/>
              <a:t>(6): p. 2297-2301</a:t>
            </a:r>
            <a:r>
              <a:rPr lang="en-US" dirty="0" smtClean="0"/>
              <a:t>.</a:t>
            </a:r>
          </a:p>
          <a:p>
            <a:r>
              <a:rPr lang="en-US" dirty="0" err="1"/>
              <a:t>Kantelhardt</a:t>
            </a:r>
            <a:r>
              <a:rPr lang="en-US" dirty="0"/>
              <a:t>, J.W., et al., </a:t>
            </a:r>
            <a:r>
              <a:rPr lang="en-US" i="1" dirty="0"/>
              <a:t>Detecting long-range correlations with </a:t>
            </a:r>
            <a:r>
              <a:rPr lang="en-US" i="1" dirty="0" err="1"/>
              <a:t>detrended</a:t>
            </a:r>
            <a:r>
              <a:rPr lang="en-US" i="1" dirty="0"/>
              <a:t> fluctuation analysis.</a:t>
            </a:r>
            <a:r>
              <a:rPr lang="en-US" dirty="0"/>
              <a:t> </a:t>
            </a:r>
            <a:r>
              <a:rPr lang="en-US" dirty="0" err="1"/>
              <a:t>Physica</a:t>
            </a:r>
            <a:r>
              <a:rPr lang="en-US" dirty="0"/>
              <a:t> A: Statistical Mechanics and its Applications, 2001. </a:t>
            </a:r>
            <a:r>
              <a:rPr lang="en-US" b="1" dirty="0"/>
              <a:t>295</a:t>
            </a:r>
            <a:r>
              <a:rPr lang="en-US" dirty="0"/>
              <a:t>(3): p. 441-454</a:t>
            </a:r>
            <a:r>
              <a:rPr lang="en-US" dirty="0" smtClean="0"/>
              <a:t>.</a:t>
            </a:r>
          </a:p>
          <a:p>
            <a:r>
              <a:rPr lang="en-US" dirty="0"/>
              <a:t>Goldberger, A.L., et al., </a:t>
            </a:r>
            <a:r>
              <a:rPr lang="en-US" i="1" dirty="0"/>
              <a:t>Fractal dynamics in physiology: alterations with disease and aging.</a:t>
            </a:r>
            <a:r>
              <a:rPr lang="en-US" dirty="0"/>
              <a:t> Proceedings of the National Academy of Sciences, 2002. </a:t>
            </a:r>
            <a:r>
              <a:rPr lang="en-US" b="1" dirty="0"/>
              <a:t>99</a:t>
            </a:r>
            <a:r>
              <a:rPr lang="en-US" dirty="0"/>
              <a:t>(</a:t>
            </a:r>
            <a:r>
              <a:rPr lang="en-US" dirty="0" err="1"/>
              <a:t>suppl</a:t>
            </a:r>
            <a:r>
              <a:rPr lang="en-US" dirty="0"/>
              <a:t> 1): p. 2466-2472</a:t>
            </a:r>
            <a:r>
              <a:rPr lang="en-US" dirty="0" smtClean="0"/>
              <a:t>.</a:t>
            </a:r>
          </a:p>
          <a:p>
            <a:r>
              <a:rPr lang="en-US" dirty="0">
                <a:latin typeface="+mj-lt"/>
              </a:rPr>
              <a:t>Richman, J.S. and J.R. Moorman, </a:t>
            </a:r>
            <a:r>
              <a:rPr lang="en-US" i="1" dirty="0">
                <a:latin typeface="+mj-lt"/>
              </a:rPr>
              <a:t>Physiological time-series analysis using approximate entropy and sample entropy.</a:t>
            </a:r>
            <a:r>
              <a:rPr lang="en-US" dirty="0">
                <a:latin typeface="+mj-lt"/>
              </a:rPr>
              <a:t> American Journal of Physiology-Heart and Circulatory Physiology, 2000. </a:t>
            </a:r>
            <a:r>
              <a:rPr lang="en-US" b="1" dirty="0">
                <a:latin typeface="+mj-lt"/>
              </a:rPr>
              <a:t>278</a:t>
            </a:r>
            <a:r>
              <a:rPr lang="en-US" dirty="0">
                <a:latin typeface="+mj-lt"/>
              </a:rPr>
              <a:t>(6): p. H2039-H2049</a:t>
            </a:r>
            <a:r>
              <a:rPr lang="en-US" dirty="0" smtClean="0">
                <a:latin typeface="+mj-lt"/>
              </a:rPr>
              <a:t>.</a:t>
            </a:r>
          </a:p>
          <a:p>
            <a:r>
              <a:rPr lang="en-US" dirty="0">
                <a:solidFill>
                  <a:srgbClr val="000000"/>
                </a:solidFill>
                <a:latin typeface="+mj-lt"/>
              </a:rPr>
              <a:t>N. Marwan, M. C. Romano, M. Thiel, J.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Kurths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: Recurrence Plots for the Analysis of Complex Systems, Physics Reports, 438(5-6), 237-329, 2007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69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TC104033925[[fn=Droplet]]</Template>
  <TotalTime>196</TotalTime>
  <Words>1119</Words>
  <Application>Microsoft Office PowerPoint</Application>
  <PresentationFormat>Widescreen</PresentationFormat>
  <Paragraphs>173</Paragraphs>
  <Slides>15</Slides>
  <Notes>1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 Math</vt:lpstr>
      <vt:lpstr>Myriad Pro</vt:lpstr>
      <vt:lpstr>Times New Roman</vt:lpstr>
      <vt:lpstr>Tw Cen MT</vt:lpstr>
      <vt:lpstr>Wingdings</vt:lpstr>
      <vt:lpstr>Droplet</vt:lpstr>
      <vt:lpstr>Equation</vt:lpstr>
      <vt:lpstr>PowerPoint Presentation</vt:lpstr>
      <vt:lpstr>Fall risk assessment</vt:lpstr>
      <vt:lpstr>Technical approach</vt:lpstr>
      <vt:lpstr>What data do we actually have?</vt:lpstr>
      <vt:lpstr>Time Series Analysis</vt:lpstr>
      <vt:lpstr>Renyi and Shannon entropies will be calculated for COP measurements</vt:lpstr>
      <vt:lpstr>PowerPoint Presentation</vt:lpstr>
      <vt:lpstr>Renyi Entropy is a generalized form of Shannon entropy</vt:lpstr>
      <vt:lpstr>Approximate Entropy (ApEn)1 </vt:lpstr>
      <vt:lpstr>Approximate Entropy (ApEn) </vt:lpstr>
      <vt:lpstr>SaEn, MSE and CMSE</vt:lpstr>
      <vt:lpstr>PowerPoint Presentation</vt:lpstr>
      <vt:lpstr>PowerPoint Presentation</vt:lpstr>
      <vt:lpstr> So What’s Next?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Fino</dc:creator>
  <cp:lastModifiedBy>Peter Fino</cp:lastModifiedBy>
  <cp:revision>45</cp:revision>
  <dcterms:created xsi:type="dcterms:W3CDTF">2014-03-12T17:36:23Z</dcterms:created>
  <dcterms:modified xsi:type="dcterms:W3CDTF">2014-03-19T17:06:02Z</dcterms:modified>
</cp:coreProperties>
</file>