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7" r:id="rId9"/>
    <p:sldId id="262" r:id="rId10"/>
    <p:sldId id="263" r:id="rId11"/>
    <p:sldId id="269" r:id="rId12"/>
    <p:sldId id="264" r:id="rId13"/>
    <p:sldId id="265" r:id="rId14"/>
    <p:sldId id="273" r:id="rId15"/>
    <p:sldId id="266" r:id="rId16"/>
    <p:sldId id="270" r:id="rId17"/>
    <p:sldId id="272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4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7689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33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6068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0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07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676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751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97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2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93639" y="1124173"/>
            <a:ext cx="12586447" cy="72043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Bird Diving:</a:t>
            </a:r>
            <a:br>
              <a:rPr lang="en-US" sz="6600" b="1" dirty="0" smtClean="0"/>
            </a:br>
            <a:r>
              <a:rPr lang="en-US" sz="6600" b="1" dirty="0" smtClean="0"/>
              <a:t>Hydrodynamics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2812" y="5733497"/>
            <a:ext cx="10993546" cy="590321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Talia Weiss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Mentor – Sunny Jung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i1.treknature.com/photos/14353/gannett_dive_series_-_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119" y="1844606"/>
            <a:ext cx="3828185" cy="492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640" y="1936047"/>
            <a:ext cx="3403800" cy="433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4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1531" y="-179497"/>
            <a:ext cx="4104110" cy="3567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4451" y="1512776"/>
            <a:ext cx="5661693" cy="2928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27449" y="4441320"/>
            <a:ext cx="5836741" cy="255847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81164" y="-215479"/>
            <a:ext cx="1085850" cy="430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87670" y="3172304"/>
            <a:ext cx="1085850" cy="430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52372" y="5494857"/>
            <a:ext cx="1085850" cy="430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0" y="6309361"/>
            <a:ext cx="4915641" cy="86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Wang, T. M., et al. "CFD based investigation on the impact acceleration when a gannet impacts with water during plunge diving." </a:t>
            </a:r>
            <a:r>
              <a:rPr lang="en-US" sz="1200" i="1" dirty="0" err="1"/>
              <a:t>Bioinspiration</a:t>
            </a:r>
            <a:r>
              <a:rPr lang="en-US" sz="1200" i="1" dirty="0"/>
              <a:t> &amp; </a:t>
            </a:r>
            <a:r>
              <a:rPr lang="en-US" sz="1200" i="1" dirty="0" err="1"/>
              <a:t>biomimetics</a:t>
            </a:r>
            <a:r>
              <a:rPr lang="en-US" sz="1200" dirty="0"/>
              <a:t> 8.3 (2013): 036006.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9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040" y="-22861"/>
            <a:ext cx="6496632" cy="336042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52372" y="5494857"/>
            <a:ext cx="1085850" cy="430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798272" y="1690971"/>
            <a:ext cx="3470328" cy="1"/>
          </a:xfrm>
          <a:prstGeom prst="line">
            <a:avLst/>
          </a:prstGeom>
          <a:ln w="53975">
            <a:solidFill>
              <a:schemeClr val="accent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own Arrow 11"/>
          <p:cNvSpPr/>
          <p:nvPr/>
        </p:nvSpPr>
        <p:spPr>
          <a:xfrm>
            <a:off x="7875270" y="137160"/>
            <a:ext cx="960120" cy="1314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7875270" y="1896786"/>
            <a:ext cx="960120" cy="6615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915399" y="570080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25 m/s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115425" y="2010343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 m/s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89" y="3702800"/>
            <a:ext cx="6891301" cy="3155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590451" y="4425106"/>
            <a:ext cx="35318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Can the forces involved in diving be enough to cause the neck injury?</a:t>
            </a:r>
          </a:p>
          <a:p>
            <a:endParaRPr lang="en-US" dirty="0"/>
          </a:p>
          <a:p>
            <a:r>
              <a:rPr lang="en-US" dirty="0" smtClean="0"/>
              <a:t>What ARE the forces anyway?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76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941" y="67034"/>
            <a:ext cx="9692640" cy="69171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Currently Conflicting Information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9192" y="2149281"/>
            <a:ext cx="6046037" cy="40348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300" y="6442502"/>
            <a:ext cx="49949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Ropert‐Coudert</a:t>
            </a:r>
            <a:r>
              <a:rPr lang="en-US" sz="1050" dirty="0"/>
              <a:t>, Yan, et al. "Between air and water: the plunge dive of the Cape Gannet </a:t>
            </a:r>
            <a:r>
              <a:rPr lang="en-US" sz="1050" dirty="0" err="1"/>
              <a:t>Morus</a:t>
            </a:r>
            <a:r>
              <a:rPr lang="en-US" sz="1050" dirty="0"/>
              <a:t> </a:t>
            </a:r>
            <a:r>
              <a:rPr lang="en-US" sz="1050" dirty="0" err="1"/>
              <a:t>capensis</a:t>
            </a:r>
            <a:r>
              <a:rPr lang="en-US" sz="1050" dirty="0"/>
              <a:t>." </a:t>
            </a:r>
            <a:r>
              <a:rPr lang="en-US" sz="1050" i="1" dirty="0"/>
              <a:t>Ibis</a:t>
            </a:r>
            <a:r>
              <a:rPr lang="en-US" sz="1050" dirty="0"/>
              <a:t> 146.2 (2004): 281-290.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23878" y="5054180"/>
            <a:ext cx="16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accelerometer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18" y="871397"/>
            <a:ext cx="4909192" cy="362793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3566160" y="3616241"/>
            <a:ext cx="91440" cy="1435819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14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944355" y="608641"/>
            <a:ext cx="2470675" cy="6004400"/>
            <a:chOff x="4047395" y="208591"/>
            <a:chExt cx="2470675" cy="60044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2170" y="739600"/>
              <a:ext cx="585900" cy="53788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7395" y="208591"/>
              <a:ext cx="1478700" cy="6004400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>
              <a:off x="5526095" y="868680"/>
              <a:ext cx="406075" cy="0"/>
            </a:xfrm>
            <a:prstGeom prst="line">
              <a:avLst/>
            </a:prstGeom>
            <a:ln w="412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564195" y="4838700"/>
              <a:ext cx="406075" cy="0"/>
            </a:xfrm>
            <a:prstGeom prst="line">
              <a:avLst/>
            </a:prstGeom>
            <a:ln w="412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529905" y="3649980"/>
              <a:ext cx="406075" cy="0"/>
            </a:xfrm>
            <a:prstGeom prst="line">
              <a:avLst/>
            </a:prstGeom>
            <a:ln w="412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68" y="171891"/>
            <a:ext cx="3459087" cy="230841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634490" y="505771"/>
            <a:ext cx="297180" cy="1174439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931670" y="1680210"/>
            <a:ext cx="1691640" cy="1497330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000750" y="1139650"/>
            <a:ext cx="0" cy="5378800"/>
          </a:xfrm>
          <a:prstGeom prst="line">
            <a:avLst/>
          </a:prstGeom>
          <a:ln w="5715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812280" y="777240"/>
            <a:ext cx="34861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“ </a:t>
            </a:r>
            <a:r>
              <a:rPr lang="en-US" sz="2400" b="1" i="1" dirty="0" smtClean="0"/>
              <a:t>absence of rapid deceleration recorded when birds hit the water surface….”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972300" y="3474720"/>
            <a:ext cx="37126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However, diving speed of Gannet hitting the water up to speeds of 24 m/s , however, recorded underwater speed in paper is ~3 m/s, and underwater descent only 1.36 sec.  So </a:t>
            </a:r>
            <a:r>
              <a:rPr lang="en-US" i="1" dirty="0" smtClean="0"/>
              <a:t>some </a:t>
            </a:r>
            <a:r>
              <a:rPr lang="en-US" dirty="0" smtClean="0"/>
              <a:t>deceleration had to happen when bird hits surface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06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02" y="626024"/>
            <a:ext cx="9692640" cy="7083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CFD </a:t>
            </a:r>
            <a:br>
              <a:rPr lang="en-US" dirty="0" smtClean="0"/>
            </a:br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09361"/>
            <a:ext cx="8595360" cy="86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Wang, T. M., et al. "CFD based investigation on the impact acceleration when a gannet impacts with water during plunge diving." </a:t>
            </a:r>
            <a:r>
              <a:rPr lang="en-US" sz="1200" i="1" dirty="0" err="1"/>
              <a:t>Bioinspiration</a:t>
            </a:r>
            <a:r>
              <a:rPr lang="en-US" sz="1200" i="1" dirty="0"/>
              <a:t> &amp; </a:t>
            </a:r>
            <a:r>
              <a:rPr lang="en-US" sz="1200" i="1" dirty="0" err="1"/>
              <a:t>biomimetics</a:t>
            </a:r>
            <a:r>
              <a:rPr lang="en-US" sz="1200" dirty="0"/>
              <a:t> 8.3 (2013): 036006.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930" y="0"/>
            <a:ext cx="6177284" cy="28411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26" y="2960838"/>
            <a:ext cx="8851392" cy="322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8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7260" y="160020"/>
            <a:ext cx="1531620" cy="645320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537210" y="160020"/>
            <a:ext cx="6756870" cy="6697980"/>
            <a:chOff x="274320" y="0"/>
            <a:chExt cx="7629981" cy="733861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3051" y="3621172"/>
              <a:ext cx="7511250" cy="371744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74320" y="0"/>
              <a:ext cx="7471081" cy="3747107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7153363" y="602756"/>
            <a:ext cx="37490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Model shows large deceleration within finished within 0.1 seconds of impact.</a:t>
            </a:r>
          </a:p>
          <a:p>
            <a:endParaRPr lang="en-US" dirty="0"/>
          </a:p>
          <a:p>
            <a:r>
              <a:rPr lang="en-US" dirty="0" smtClean="0"/>
              <a:t>This could easily be missed/ignored as noise for the sampling frequency of 32 Hz (1 sample every .03 seconds, so 3 samples taken within the yellow region on left)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r="22005"/>
          <a:stretch/>
        </p:blipFill>
        <p:spPr>
          <a:xfrm>
            <a:off x="7080432" y="3907814"/>
            <a:ext cx="4352101" cy="1863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206990" y="3907814"/>
            <a:ext cx="695413" cy="1863200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2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7817" y="110448"/>
            <a:ext cx="4865546" cy="62850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89017" y="110448"/>
            <a:ext cx="6764346" cy="6709259"/>
            <a:chOff x="265878" y="-12358"/>
            <a:chExt cx="7638423" cy="73509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3051" y="3621172"/>
              <a:ext cx="7511250" cy="371744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5878" y="-12358"/>
              <a:ext cx="7471081" cy="3747107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7153363" y="602756"/>
            <a:ext cx="3749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Another inconsistency is whether the bird is decelerating during the dive after the initial impact….experiments are noisy but claim no, models show small constant deceleration after the first 0.1 seconds.</a:t>
            </a:r>
          </a:p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r="22005"/>
          <a:stretch/>
        </p:blipFill>
        <p:spPr>
          <a:xfrm>
            <a:off x="7080432" y="3907814"/>
            <a:ext cx="4352101" cy="1863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206990" y="3907814"/>
            <a:ext cx="695413" cy="1863200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7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0"/>
            <a:ext cx="9692640" cy="765492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062" y="868680"/>
            <a:ext cx="10499598" cy="544068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Try and gain intuition with simpler models in order to match experimental data with theory</a:t>
            </a:r>
          </a:p>
          <a:p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4592" y="6206490"/>
            <a:ext cx="78478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Truscott, Tadd T., Brenden P. Epps, and Alexandra H. </a:t>
            </a:r>
            <a:r>
              <a:rPr lang="en-US" sz="1200" dirty="0" err="1"/>
              <a:t>Techet</a:t>
            </a:r>
            <a:r>
              <a:rPr lang="en-US" sz="1200" dirty="0"/>
              <a:t>. "Unsteady forces on spheres during free-surface water entry." </a:t>
            </a:r>
            <a:r>
              <a:rPr lang="en-US" sz="1200" i="1" dirty="0"/>
              <a:t>Journal of Fluid Mechanics</a:t>
            </a:r>
            <a:r>
              <a:rPr lang="en-US" sz="1200" dirty="0"/>
              <a:t> 704 (2012): 173-210.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731" y="2252230"/>
            <a:ext cx="7882259" cy="316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7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" y="0"/>
            <a:ext cx="10954512" cy="822642"/>
          </a:xfrm>
        </p:spPr>
        <p:txBody>
          <a:bodyPr/>
          <a:lstStyle/>
          <a:p>
            <a:r>
              <a:rPr lang="en-US" dirty="0" smtClean="0"/>
              <a:t>Potential flow models/method of images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40030" y="822642"/>
                <a:ext cx="10355580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We can describe an </a:t>
                </a:r>
                <a:r>
                  <a:rPr lang="en-US" dirty="0" err="1" smtClean="0"/>
                  <a:t>irrotational</a:t>
                </a:r>
                <a:r>
                  <a:rPr lang="en-US" dirty="0" smtClean="0"/>
                  <a:t>, incompressible fluid velocity field,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 smtClean="0"/>
                  <a:t>, as the gradient of a potential flow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endParaRPr lang="en-US" sz="10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=∇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dirty="0" smtClean="0"/>
              </a:p>
              <a:p>
                <a:endParaRPr lang="en-US" sz="1000" dirty="0" smtClean="0"/>
              </a:p>
              <a:p>
                <a:r>
                  <a:rPr lang="en-US" dirty="0" smtClean="0"/>
                  <a:t>We can then use a sum of different potential functions that are nice (such as </a:t>
                </a:r>
                <a:r>
                  <a:rPr lang="en-US" b="1" dirty="0" smtClean="0"/>
                  <a:t>sources</a:t>
                </a:r>
                <a:r>
                  <a:rPr lang="en-US" dirty="0" smtClean="0"/>
                  <a:t> and </a:t>
                </a:r>
                <a:r>
                  <a:rPr lang="en-US" b="1" dirty="0" smtClean="0"/>
                  <a:t>sinks</a:t>
                </a:r>
                <a:r>
                  <a:rPr lang="en-US" dirty="0" smtClean="0"/>
                  <a:t> to describe a physical situation).</a:t>
                </a:r>
              </a:p>
              <a:p>
                <a:endParaRPr lang="en-US" sz="1000" dirty="0"/>
              </a:p>
              <a:p>
                <a:r>
                  <a:rPr lang="en-US" dirty="0" smtClean="0"/>
                  <a:t>Once we have the velocity field for a situation, we can take advantage of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and other fluid equations to analytically solve for forces. </a:t>
                </a:r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30" y="822642"/>
                <a:ext cx="10355580" cy="2492990"/>
              </a:xfrm>
              <a:prstGeom prst="rect">
                <a:avLst/>
              </a:prstGeom>
              <a:blipFill rotWithShape="0">
                <a:blip r:embed="rId2"/>
                <a:stretch>
                  <a:fillRect l="-471" t="-1467" r="-530" b="-2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\begin{figure}&#10;\epsfysize =3in&#10;\centerline{\epsffile{Chapter06/image1.eps}}&#10;\end{figure}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35" y="3410962"/>
            <a:ext cx="3190875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4793742" y="4565392"/>
            <a:ext cx="1531620" cy="8915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\begin{figure}&#10;\epsfysize =3in&#10;\centerline{\epsffile{Chapter06/source.eps}}&#10;\end{figure}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105" y="3410962"/>
            <a:ext cx="3248025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62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0"/>
            <a:ext cx="9692640" cy="765492"/>
          </a:xfrm>
        </p:spPr>
        <p:txBody>
          <a:bodyPr/>
          <a:lstStyle/>
          <a:p>
            <a:r>
              <a:rPr lang="en-US" dirty="0" smtClean="0"/>
              <a:t>Combine with conformal mapping</a:t>
            </a:r>
            <a:endParaRPr lang="en-US" dirty="0"/>
          </a:p>
        </p:txBody>
      </p:sp>
      <p:pic>
        <p:nvPicPr>
          <p:cNvPr id="3074" name="Picture 2" descr="\begin{figure}&#10;\epsfysize =2.5in&#10;\centerline{\epsffile{Chapter06/conf1.eps}}&#10;\end{figure}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791" y="1182846"/>
            <a:ext cx="558165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1480" y="1182846"/>
            <a:ext cx="51573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Using conformal mapping, one can map a simple, shape to a complex shape using a mapping function (that can be analytically or numerically derived).  </a:t>
            </a:r>
          </a:p>
          <a:p>
            <a:r>
              <a:rPr lang="en-US" dirty="0" smtClean="0"/>
              <a:t>This map can then be used on the simple velocity field to get the velocity field for the more complex geometry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222" y="3472551"/>
            <a:ext cx="2348280" cy="3385449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5010912" y="4295775"/>
            <a:ext cx="1904238" cy="13716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?</a:t>
            </a:r>
            <a:endParaRPr lang="en-US" sz="40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7582376" y="4285165"/>
            <a:ext cx="1355884" cy="1760220"/>
            <a:chOff x="8359616" y="4594860"/>
            <a:chExt cx="1355884" cy="1760220"/>
          </a:xfrm>
        </p:grpSpPr>
        <p:sp>
          <p:nvSpPr>
            <p:cNvPr id="9" name="Isosceles Triangle 8"/>
            <p:cNvSpPr/>
            <p:nvPr/>
          </p:nvSpPr>
          <p:spPr>
            <a:xfrm rot="10800000">
              <a:off x="8359616" y="4777740"/>
              <a:ext cx="1355884" cy="1577340"/>
            </a:xfrm>
            <a:prstGeom prst="triangl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8359616" y="4594860"/>
              <a:ext cx="1355884" cy="38862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345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92640" cy="800100"/>
          </a:xfrm>
        </p:spPr>
        <p:txBody>
          <a:bodyPr/>
          <a:lstStyle/>
          <a:p>
            <a:r>
              <a:rPr lang="en-US" dirty="0" smtClean="0"/>
              <a:t>Conformal mapping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58" y="1143000"/>
            <a:ext cx="1539594" cy="221958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130552" y="1650717"/>
            <a:ext cx="1248469" cy="8992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?</a:t>
            </a:r>
            <a:endParaRPr lang="en-US" sz="4000" dirty="0"/>
          </a:p>
        </p:txBody>
      </p:sp>
      <p:grpSp>
        <p:nvGrpSpPr>
          <p:cNvPr id="6" name="Group 5"/>
          <p:cNvGrpSpPr/>
          <p:nvPr/>
        </p:nvGrpSpPr>
        <p:grpSpPr>
          <a:xfrm>
            <a:off x="3670146" y="1650717"/>
            <a:ext cx="888953" cy="1154046"/>
            <a:chOff x="8359616" y="4594860"/>
            <a:chExt cx="1355884" cy="1760220"/>
          </a:xfrm>
        </p:grpSpPr>
        <p:sp>
          <p:nvSpPr>
            <p:cNvPr id="7" name="Isosceles Triangle 6"/>
            <p:cNvSpPr/>
            <p:nvPr/>
          </p:nvSpPr>
          <p:spPr>
            <a:xfrm rot="10800000">
              <a:off x="8359616" y="4777740"/>
              <a:ext cx="1355884" cy="1577340"/>
            </a:xfrm>
            <a:prstGeom prst="triangl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359616" y="4594860"/>
              <a:ext cx="1355884" cy="38862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&quot;No&quot; Symbol 8"/>
          <p:cNvSpPr/>
          <p:nvPr/>
        </p:nvSpPr>
        <p:spPr>
          <a:xfrm>
            <a:off x="1074420" y="800100"/>
            <a:ext cx="3291840" cy="2937510"/>
          </a:xfrm>
          <a:prstGeom prst="noSmoking">
            <a:avLst/>
          </a:prstGeom>
          <a:solidFill>
            <a:srgbClr val="FF0000">
              <a:alpha val="46000"/>
            </a:srgb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55775" y="1327436"/>
            <a:ext cx="5699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Conformal mapping is very limited in 3D due to </a:t>
            </a:r>
            <a:r>
              <a:rPr lang="en-US" i="1" dirty="0" err="1" smtClean="0"/>
              <a:t>Liouville’s</a:t>
            </a:r>
            <a:r>
              <a:rPr lang="en-US" i="1" dirty="0" smtClean="0"/>
              <a:t> theorem – </a:t>
            </a:r>
          </a:p>
          <a:p>
            <a:r>
              <a:rPr lang="en-US" b="1" i="1" dirty="0" smtClean="0"/>
              <a:t>Essentially only Mobius transformations (translations, similarities, inversions, and orthogonal transformation) allowed in 3D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90958" y="4028654"/>
            <a:ext cx="4080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 let’s examine the 2D problem to see if we can get anywhere: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275863" y="5078397"/>
            <a:ext cx="888953" cy="1154046"/>
            <a:chOff x="8359616" y="4594860"/>
            <a:chExt cx="1355884" cy="1760220"/>
          </a:xfrm>
        </p:grpSpPr>
        <p:sp>
          <p:nvSpPr>
            <p:cNvPr id="13" name="Isosceles Triangle 12"/>
            <p:cNvSpPr/>
            <p:nvPr/>
          </p:nvSpPr>
          <p:spPr>
            <a:xfrm rot="10800000">
              <a:off x="8359616" y="4777740"/>
              <a:ext cx="1355884" cy="1577340"/>
            </a:xfrm>
            <a:prstGeom prst="triangl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8359616" y="4594860"/>
              <a:ext cx="1355884" cy="38862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ight Arrow 14"/>
          <p:cNvSpPr/>
          <p:nvPr/>
        </p:nvSpPr>
        <p:spPr>
          <a:xfrm>
            <a:off x="3573331" y="5365122"/>
            <a:ext cx="2255969" cy="4686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023110" y="6469380"/>
            <a:ext cx="1440180" cy="114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720338" y="4726841"/>
            <a:ext cx="1" cy="11069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sosceles Triangle 19"/>
          <p:cNvSpPr/>
          <p:nvPr/>
        </p:nvSpPr>
        <p:spPr>
          <a:xfrm rot="10800000">
            <a:off x="7511367" y="4966870"/>
            <a:ext cx="788670" cy="988529"/>
          </a:xfrm>
          <a:prstGeom prst="triangl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7185611" y="6370320"/>
            <a:ext cx="1440180" cy="114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7905700" y="4567357"/>
            <a:ext cx="1" cy="11069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24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022" y="91440"/>
            <a:ext cx="11013948" cy="1325562"/>
          </a:xfrm>
        </p:spPr>
        <p:txBody>
          <a:bodyPr/>
          <a:lstStyle/>
          <a:p>
            <a:r>
              <a:rPr lang="en-US" dirty="0" smtClean="0"/>
              <a:t>So how to we get the velocity field around a wedge? – Conformal map the real line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28850" y="2366010"/>
            <a:ext cx="11430" cy="3097530"/>
          </a:xfrm>
          <a:prstGeom prst="line">
            <a:avLst/>
          </a:prstGeom>
          <a:ln w="34925">
            <a:solidFill>
              <a:schemeClr val="tx1">
                <a:alpha val="52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583692" y="3914775"/>
            <a:ext cx="3290316" cy="15240"/>
          </a:xfrm>
          <a:prstGeom prst="line">
            <a:avLst/>
          </a:prstGeom>
          <a:ln w="34925">
            <a:solidFill>
              <a:schemeClr val="tx1">
                <a:alpha val="52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7670" y="2366010"/>
            <a:ext cx="11430" cy="3097530"/>
          </a:xfrm>
          <a:prstGeom prst="line">
            <a:avLst/>
          </a:prstGeom>
          <a:ln w="34925">
            <a:solidFill>
              <a:schemeClr val="tx1">
                <a:alpha val="52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382512" y="3914775"/>
            <a:ext cx="3290316" cy="15240"/>
          </a:xfrm>
          <a:prstGeom prst="line">
            <a:avLst/>
          </a:prstGeom>
          <a:ln w="34925">
            <a:solidFill>
              <a:schemeClr val="tx1">
                <a:alpha val="52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800100" y="3880485"/>
            <a:ext cx="2823210" cy="108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27495" y="3880485"/>
            <a:ext cx="984885" cy="108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454390" y="3875722"/>
            <a:ext cx="984885" cy="108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3508987">
            <a:off x="7386711" y="4228262"/>
            <a:ext cx="848810" cy="6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8091013" flipH="1">
            <a:off x="7824861" y="4254932"/>
            <a:ext cx="848810" cy="6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4366260" y="3509010"/>
            <a:ext cx="1794510" cy="822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MAP!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00100" y="3984307"/>
                <a:ext cx="31596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3984307"/>
                <a:ext cx="3159648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7935090" y="4580951"/>
                <a:ext cx="5183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5090" y="4580951"/>
                <a:ext cx="518347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/>
          <p:cNvSpPr/>
          <p:nvPr/>
        </p:nvSpPr>
        <p:spPr>
          <a:xfrm>
            <a:off x="977265" y="388739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564005" y="389120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192655" y="390263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855595" y="389120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427095" y="389120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878955" y="389120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522845" y="388358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983855" y="455033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8406765" y="388739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046845" y="387596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6740280" y="3942635"/>
                <a:ext cx="103906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280" y="3942635"/>
                <a:ext cx="1039066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8350579" y="4000800"/>
                <a:ext cx="10886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579" y="4000800"/>
                <a:ext cx="108869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1849755" y="6043216"/>
            <a:ext cx="151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Z-plane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7522845" y="6046470"/>
                <a:ext cx="12246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845" y="6046470"/>
                <a:ext cx="1224694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647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022" y="91440"/>
            <a:ext cx="11013948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this shape is important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76022" y="902970"/>
            <a:ext cx="3290316" cy="3097530"/>
            <a:chOff x="176022" y="902970"/>
            <a:chExt cx="3290316" cy="309753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821180" y="902970"/>
              <a:ext cx="11430" cy="309753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76022" y="2451735"/>
              <a:ext cx="3290316" cy="1524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/>
          <p:cNvSpPr/>
          <p:nvPr/>
        </p:nvSpPr>
        <p:spPr>
          <a:xfrm>
            <a:off x="421005" y="2417445"/>
            <a:ext cx="1226981" cy="108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029938" y="2412682"/>
            <a:ext cx="1202847" cy="1133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3614737" y="902970"/>
            <a:ext cx="3290316" cy="3097530"/>
            <a:chOff x="176022" y="902970"/>
            <a:chExt cx="3290316" cy="3097530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1821180" y="902970"/>
              <a:ext cx="11430" cy="309753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176022" y="2451735"/>
              <a:ext cx="3290316" cy="1524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7102381" y="902970"/>
            <a:ext cx="3290316" cy="3097530"/>
            <a:chOff x="176022" y="902970"/>
            <a:chExt cx="3290316" cy="309753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821180" y="902970"/>
              <a:ext cx="11430" cy="309753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176022" y="2451735"/>
              <a:ext cx="3290316" cy="1524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Isosceles Triangle 3"/>
          <p:cNvSpPr/>
          <p:nvPr/>
        </p:nvSpPr>
        <p:spPr>
          <a:xfrm rot="10800000">
            <a:off x="1405890" y="1691640"/>
            <a:ext cx="842010" cy="1234440"/>
          </a:xfrm>
          <a:prstGeom prst="triangle">
            <a:avLst/>
          </a:prstGeom>
          <a:noFill/>
          <a:ln w="984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0800000">
            <a:off x="4861493" y="1975485"/>
            <a:ext cx="842010" cy="1234440"/>
          </a:xfrm>
          <a:prstGeom prst="triangle">
            <a:avLst/>
          </a:prstGeom>
          <a:noFill/>
          <a:ln w="984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921353" y="2451735"/>
            <a:ext cx="1202847" cy="1133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506152" y="2439828"/>
            <a:ext cx="1202847" cy="1133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229810" y="2439351"/>
            <a:ext cx="1202847" cy="1133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102717" y="2412682"/>
            <a:ext cx="1202847" cy="1133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/>
          <p:cNvSpPr/>
          <p:nvPr/>
        </p:nvSpPr>
        <p:spPr>
          <a:xfrm rot="10800000">
            <a:off x="8337964" y="2266948"/>
            <a:ext cx="842010" cy="1234440"/>
          </a:xfrm>
          <a:prstGeom prst="triangle">
            <a:avLst/>
          </a:prstGeom>
          <a:noFill/>
          <a:ln w="984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4320" y="1234440"/>
            <a:ext cx="3108960" cy="1178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993421" y="1273493"/>
            <a:ext cx="3108960" cy="1178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7418976" y="1241583"/>
            <a:ext cx="3108960" cy="1178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608369" y="918210"/>
            <a:ext cx="3290316" cy="3097530"/>
            <a:chOff x="176022" y="902970"/>
            <a:chExt cx="3290316" cy="3097530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1821180" y="902970"/>
              <a:ext cx="11430" cy="309753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176022" y="2451735"/>
              <a:ext cx="3290316" cy="1524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7092760" y="910590"/>
            <a:ext cx="3290316" cy="3097530"/>
            <a:chOff x="176022" y="902970"/>
            <a:chExt cx="3290316" cy="309753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1821180" y="902970"/>
              <a:ext cx="11430" cy="309753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176022" y="2451735"/>
              <a:ext cx="3290316" cy="1524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183642" y="910590"/>
            <a:ext cx="3290316" cy="3097530"/>
            <a:chOff x="176022" y="902970"/>
            <a:chExt cx="3290316" cy="3097530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1821180" y="902970"/>
              <a:ext cx="11430" cy="309753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176022" y="2451735"/>
              <a:ext cx="3290316" cy="15240"/>
            </a:xfrm>
            <a:prstGeom prst="line">
              <a:avLst/>
            </a:prstGeom>
            <a:ln w="34925">
              <a:solidFill>
                <a:schemeClr val="tx1">
                  <a:alpha val="52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405889" y="4280654"/>
            <a:ext cx="92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1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4850320" y="4403527"/>
            <a:ext cx="92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2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8326534" y="4437102"/>
            <a:ext cx="92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3</a:t>
            </a:r>
            <a:endParaRPr lang="en-US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446259" y="2948940"/>
            <a:ext cx="9614535" cy="11430"/>
          </a:xfrm>
          <a:prstGeom prst="line">
            <a:avLst/>
          </a:prstGeom>
          <a:ln w="28575">
            <a:solidFill>
              <a:schemeClr val="tx1">
                <a:alpha val="5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04877" y="3247785"/>
            <a:ext cx="9614535" cy="11430"/>
          </a:xfrm>
          <a:prstGeom prst="line">
            <a:avLst/>
          </a:prstGeom>
          <a:ln w="28575">
            <a:solidFill>
              <a:schemeClr val="tx1">
                <a:alpha val="5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10371" y="3546630"/>
            <a:ext cx="9614535" cy="11430"/>
          </a:xfrm>
          <a:prstGeom prst="line">
            <a:avLst/>
          </a:prstGeom>
          <a:ln w="28575">
            <a:solidFill>
              <a:schemeClr val="tx1">
                <a:alpha val="5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8587708" y="1205146"/>
            <a:ext cx="731520" cy="1564005"/>
          </a:xfrm>
          <a:prstGeom prst="straightConnector1">
            <a:avLst/>
          </a:prstGeom>
          <a:ln w="34925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6118830" y="934875"/>
            <a:ext cx="731520" cy="1564005"/>
          </a:xfrm>
          <a:prstGeom prst="straightConnector1">
            <a:avLst/>
          </a:prstGeom>
          <a:ln w="34925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751716" y="824597"/>
            <a:ext cx="1218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Air-water</a:t>
            </a:r>
          </a:p>
          <a:p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9318954" y="1025357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16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5730"/>
            <a:ext cx="9692640" cy="845502"/>
          </a:xfrm>
        </p:spPr>
        <p:txBody>
          <a:bodyPr/>
          <a:lstStyle/>
          <a:p>
            <a:r>
              <a:rPr lang="en-US" dirty="0" smtClean="0"/>
              <a:t>Schwartz-</a:t>
            </a:r>
            <a:r>
              <a:rPr lang="en-US" dirty="0" err="1" smtClean="0"/>
              <a:t>Christoffel</a:t>
            </a:r>
            <a:r>
              <a:rPr lang="en-US" dirty="0" smtClean="0"/>
              <a:t> Transform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42" y="2046737"/>
            <a:ext cx="6824797" cy="3114965"/>
          </a:xfrm>
          <a:prstGeom prst="rect">
            <a:avLst/>
          </a:prstGeom>
        </p:spPr>
      </p:pic>
      <p:sp>
        <p:nvSpPr>
          <p:cNvPr id="6" name="Right Brace 5"/>
          <p:cNvSpPr/>
          <p:nvPr/>
        </p:nvSpPr>
        <p:spPr>
          <a:xfrm>
            <a:off x="7101739" y="2110844"/>
            <a:ext cx="777240" cy="2777490"/>
          </a:xfrm>
          <a:prstGeom prst="rightBrace">
            <a:avLst>
              <a:gd name="adj1" fmla="val 24509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32445" y="2693512"/>
            <a:ext cx="31203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is a closed form, analytical solution from mapping the real line to any polygon – including those with infinite vertices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488668"/>
            <a:ext cx="91668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Bergonio</a:t>
            </a:r>
            <a:r>
              <a:rPr lang="en-US" sz="1400" dirty="0"/>
              <a:t>, Philip Palma. </a:t>
            </a:r>
            <a:r>
              <a:rPr lang="en-US" sz="1400" i="1" dirty="0"/>
              <a:t>Schwarz-</a:t>
            </a:r>
            <a:r>
              <a:rPr lang="en-US" sz="1400" i="1" dirty="0" err="1"/>
              <a:t>Christoffel</a:t>
            </a:r>
            <a:r>
              <a:rPr lang="en-US" sz="1400" i="1" dirty="0"/>
              <a:t> transformations</a:t>
            </a:r>
            <a:r>
              <a:rPr lang="en-US" sz="1400" dirty="0"/>
              <a:t>. Diss. </a:t>
            </a:r>
            <a:r>
              <a:rPr lang="en-US" sz="1400" dirty="0" err="1"/>
              <a:t>uga</a:t>
            </a:r>
            <a:r>
              <a:rPr lang="en-US" sz="1400" dirty="0"/>
              <a:t>, 2007.</a:t>
            </a:r>
          </a:p>
        </p:txBody>
      </p:sp>
    </p:spTree>
    <p:extLst>
      <p:ext uri="{BB962C8B-B14F-4D97-AF65-F5344CB8AC3E}">
        <p14:creationId xmlns:p14="http://schemas.microsoft.com/office/powerpoint/2010/main" val="273182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8091013" flipV="1">
            <a:off x="8036210" y="2382206"/>
            <a:ext cx="1528327" cy="69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6123003" y="1775015"/>
            <a:ext cx="4496943" cy="12320"/>
          </a:xfrm>
          <a:prstGeom prst="line">
            <a:avLst/>
          </a:prstGeom>
          <a:ln w="34925">
            <a:solidFill>
              <a:schemeClr val="tx1">
                <a:alpha val="52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068830" y="217170"/>
            <a:ext cx="11430" cy="3097530"/>
          </a:xfrm>
          <a:prstGeom prst="line">
            <a:avLst/>
          </a:prstGeom>
          <a:ln w="34925">
            <a:solidFill>
              <a:schemeClr val="tx1">
                <a:alpha val="52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23672" y="1765935"/>
            <a:ext cx="3290316" cy="15240"/>
          </a:xfrm>
          <a:prstGeom prst="line">
            <a:avLst/>
          </a:prstGeom>
          <a:ln w="34925">
            <a:solidFill>
              <a:schemeClr val="tx1">
                <a:alpha val="52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40080" y="1731645"/>
            <a:ext cx="2823210" cy="108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40080" y="1835467"/>
                <a:ext cx="31596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" y="1835467"/>
                <a:ext cx="3159648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>
          <a:xfrm>
            <a:off x="817245" y="173855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403985" y="174236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032635" y="175379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695575" y="174236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267075" y="174236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8382000" y="232410"/>
            <a:ext cx="11430" cy="3097530"/>
          </a:xfrm>
          <a:prstGeom prst="line">
            <a:avLst/>
          </a:prstGeom>
          <a:ln w="34925">
            <a:solidFill>
              <a:schemeClr val="tx1">
                <a:alpha val="52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632647" y="1736645"/>
            <a:ext cx="984885" cy="108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9159954" y="1743550"/>
            <a:ext cx="984885" cy="108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3508987">
            <a:off x="7231229" y="2389766"/>
            <a:ext cx="1528327" cy="69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514433" y="2867531"/>
                <a:ext cx="5183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4433" y="2867531"/>
                <a:ext cx="518347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/>
          <p:cNvSpPr/>
          <p:nvPr/>
        </p:nvSpPr>
        <p:spPr>
          <a:xfrm>
            <a:off x="6917650" y="175760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570304" y="1737835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337565" y="3000762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9183092" y="1742360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9949806" y="1764848"/>
            <a:ext cx="102870" cy="1028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6761513" y="1789270"/>
                <a:ext cx="103906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513" y="1789270"/>
                <a:ext cx="1039066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9102256" y="1858237"/>
                <a:ext cx="10886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256" y="1858237"/>
                <a:ext cx="108869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1506855" y="2296655"/>
                <a:ext cx="302895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=∞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 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+1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855" y="2296655"/>
                <a:ext cx="3028950" cy="12003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urved Down Arrow 29"/>
          <p:cNvSpPr/>
          <p:nvPr/>
        </p:nvSpPr>
        <p:spPr>
          <a:xfrm rot="2158234" flipH="1">
            <a:off x="7417889" y="1456798"/>
            <a:ext cx="611612" cy="33676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Curved Down Arrow 30"/>
          <p:cNvSpPr/>
          <p:nvPr/>
        </p:nvSpPr>
        <p:spPr>
          <a:xfrm flipH="1">
            <a:off x="8086703" y="2225669"/>
            <a:ext cx="611612" cy="33676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Curved Down Arrow 31"/>
          <p:cNvSpPr/>
          <p:nvPr/>
        </p:nvSpPr>
        <p:spPr>
          <a:xfrm rot="18872073" flipH="1">
            <a:off x="8705220" y="1561447"/>
            <a:ext cx="611612" cy="33676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Curved Down Arrow 32"/>
          <p:cNvSpPr/>
          <p:nvPr/>
        </p:nvSpPr>
        <p:spPr>
          <a:xfrm rot="16434772" flipH="1">
            <a:off x="6234686" y="1544460"/>
            <a:ext cx="665375" cy="443171"/>
          </a:xfrm>
          <a:prstGeom prst="curvedDownArrow">
            <a:avLst>
              <a:gd name="adj1" fmla="val 25000"/>
              <a:gd name="adj2" fmla="val 49722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Curved Down Arrow 33"/>
          <p:cNvSpPr/>
          <p:nvPr/>
        </p:nvSpPr>
        <p:spPr>
          <a:xfrm rot="16200000" flipH="1" flipV="1">
            <a:off x="10001513" y="1521964"/>
            <a:ext cx="665375" cy="443171"/>
          </a:xfrm>
          <a:prstGeom prst="curvedDownArrow">
            <a:avLst>
              <a:gd name="adj1" fmla="val 25000"/>
              <a:gd name="adj2" fmla="val 49722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6199729" y="1041530"/>
                <a:ext cx="6298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729" y="1041530"/>
                <a:ext cx="629851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7551745" y="1055782"/>
                <a:ext cx="630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1745" y="1055782"/>
                <a:ext cx="630236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8381814" y="1869786"/>
                <a:ext cx="630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814" y="1869786"/>
                <a:ext cx="630236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8812315" y="1116781"/>
                <a:ext cx="630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315" y="1116781"/>
                <a:ext cx="630236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10190952" y="1116781"/>
                <a:ext cx="630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0952" y="1116781"/>
                <a:ext cx="630236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4997252" y="2282423"/>
                <a:ext cx="302895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)=∞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𝑏𝑖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7252" y="2282423"/>
                <a:ext cx="3028950" cy="1200329"/>
              </a:xfrm>
              <a:prstGeom prst="rect">
                <a:avLst/>
              </a:prstGeom>
              <a:blipFill rotWithShape="0">
                <a:blip r:embed="rId12"/>
                <a:stretch>
                  <a:fillRect b="-4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>
          <a:xfrm flipH="1">
            <a:off x="10778981" y="1778091"/>
            <a:ext cx="11430" cy="130864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7617532" y="1029685"/>
            <a:ext cx="1668430" cy="261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7617532" y="445770"/>
            <a:ext cx="55642" cy="2884170"/>
          </a:xfrm>
          <a:prstGeom prst="line">
            <a:avLst/>
          </a:prstGeom>
          <a:ln w="44450">
            <a:solidFill>
              <a:schemeClr val="tx1">
                <a:alpha val="24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9231606" y="445770"/>
            <a:ext cx="54356" cy="2926317"/>
          </a:xfrm>
          <a:prstGeom prst="line">
            <a:avLst/>
          </a:prstGeom>
          <a:ln w="44450">
            <a:solidFill>
              <a:schemeClr val="tx1">
                <a:alpha val="24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673174" y="3108229"/>
            <a:ext cx="3350881" cy="2456"/>
          </a:xfrm>
          <a:prstGeom prst="line">
            <a:avLst/>
          </a:prstGeom>
          <a:ln w="44450">
            <a:solidFill>
              <a:schemeClr val="tx1">
                <a:alpha val="24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0837080" y="2307393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8654026" y="60514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1108710" y="3943350"/>
                <a:ext cx="9511236" cy="2232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With the above information we can now find the map: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nary>
                                <m:naryPr>
                                  <m:chr m:val="∏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−1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nary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Solving for constants A and C, with the additional information: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1 −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710" y="3943350"/>
                <a:ext cx="9511236" cy="2232534"/>
              </a:xfrm>
              <a:prstGeom prst="rect">
                <a:avLst/>
              </a:prstGeom>
              <a:blipFill rotWithShape="0">
                <a:blip r:embed="rId13"/>
                <a:stretch>
                  <a:fillRect l="-577" t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969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0"/>
            <a:ext cx="8190480" cy="2565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689846"/>
            <a:ext cx="7781880" cy="43399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1450" y="5537746"/>
            <a:ext cx="2472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Barringer</a:t>
            </a:r>
            <a:r>
              <a:rPr lang="en-US" sz="1200" dirty="0"/>
              <a:t>, Ian Edward. "The hydrodynamics of ship sections entering and exiting a fluid." </a:t>
            </a:r>
            <a:r>
              <a:rPr lang="en-US" sz="1200" i="1" dirty="0"/>
              <a:t>School of Information Systems, Computing and Mathematics</a:t>
            </a:r>
            <a:r>
              <a:rPr lang="en-US" sz="1200" dirty="0"/>
              <a:t> (1998).).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62740" y="6488668"/>
            <a:ext cx="21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Wedge half angle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83" y="3223556"/>
            <a:ext cx="2205877" cy="99411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691890" y="2689846"/>
            <a:ext cx="1440180" cy="3608308"/>
          </a:xfrm>
          <a:prstGeom prst="rect">
            <a:avLst/>
          </a:prstGeom>
          <a:solidFill>
            <a:srgbClr val="FFFF0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88670" y="4494000"/>
                <a:ext cx="13373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70" y="4494000"/>
                <a:ext cx="1337310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788670" y="4377690"/>
            <a:ext cx="1337310" cy="685800"/>
          </a:xfrm>
          <a:prstGeom prst="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3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" y="114300"/>
            <a:ext cx="9692640" cy="834072"/>
          </a:xfrm>
        </p:spPr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2" y="948372"/>
            <a:ext cx="8595360" cy="4351337"/>
          </a:xfrm>
        </p:spPr>
        <p:txBody>
          <a:bodyPr/>
          <a:lstStyle/>
          <a:p>
            <a:r>
              <a:rPr lang="en-US" dirty="0" smtClean="0"/>
              <a:t>Use mapping equation to calculate added mass from the wedge (</a:t>
            </a:r>
            <a:r>
              <a:rPr lang="en-US" dirty="0"/>
              <a:t>see Appendix B of (</a:t>
            </a:r>
            <a:r>
              <a:rPr lang="en-US" dirty="0" err="1"/>
              <a:t>Barringer</a:t>
            </a:r>
            <a:r>
              <a:rPr lang="en-US" dirty="0"/>
              <a:t>, Ian Edward. "The hydrodynamics of ship sections entering and exiting a fluid." </a:t>
            </a:r>
            <a:r>
              <a:rPr lang="en-US" i="1" dirty="0"/>
              <a:t>School of Information Systems, Computing and Mathematics</a:t>
            </a:r>
            <a:r>
              <a:rPr lang="en-US" dirty="0"/>
              <a:t> (1998</a:t>
            </a:r>
            <a:r>
              <a:rPr lang="en-US" dirty="0" smtClean="0"/>
              <a:t>).).  </a:t>
            </a:r>
          </a:p>
          <a:p>
            <a:r>
              <a:rPr lang="en-US" dirty="0" smtClean="0"/>
              <a:t>Use other ship/hull slamming relation estimations to try and measure pressure and impact forces</a:t>
            </a:r>
          </a:p>
          <a:p>
            <a:r>
              <a:rPr lang="en-US" dirty="0" smtClean="0"/>
              <a:t>What forces does the bird care about most?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850" y="3124040"/>
            <a:ext cx="4082880" cy="3375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09" y="3714190"/>
            <a:ext cx="6070004" cy="25608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88139"/>
            <a:ext cx="6096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/>
              <a:t>Chuang, Sheng-</a:t>
            </a:r>
            <a:r>
              <a:rPr lang="en-US" sz="1050" dirty="0" err="1"/>
              <a:t>Lun</a:t>
            </a:r>
            <a:r>
              <a:rPr lang="en-US" sz="1050" dirty="0"/>
              <a:t>. </a:t>
            </a:r>
            <a:r>
              <a:rPr lang="en-US" sz="1050" i="1" dirty="0"/>
              <a:t>Slamming of rigid wedge-shaped bodies with various </a:t>
            </a:r>
            <a:r>
              <a:rPr lang="en-US" sz="1050" i="1" dirty="0" err="1"/>
              <a:t>deadrise</a:t>
            </a:r>
            <a:r>
              <a:rPr lang="en-US" sz="1050" i="1" dirty="0"/>
              <a:t> angles</a:t>
            </a:r>
            <a:r>
              <a:rPr lang="en-US" sz="1050" dirty="0"/>
              <a:t>. No. DTMB-2268. DAVID TAYLOR MODEL BASIN WASHINGTON DCSTRUCTURAL MECHANICS LAB, 1966.</a:t>
            </a:r>
          </a:p>
        </p:txBody>
      </p:sp>
    </p:spTree>
    <p:extLst>
      <p:ext uri="{BB962C8B-B14F-4D97-AF65-F5344CB8AC3E}">
        <p14:creationId xmlns:p14="http://schemas.microsoft.com/office/powerpoint/2010/main" val="82897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TC103457515[[fn=View]]</Template>
  <TotalTime>238</TotalTime>
  <Words>734</Words>
  <Application>Microsoft Office PowerPoint</Application>
  <PresentationFormat>Widescreen</PresentationFormat>
  <Paragraphs>89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Cambria Math</vt:lpstr>
      <vt:lpstr>Century Schoolbook</vt:lpstr>
      <vt:lpstr>Wingdings 2</vt:lpstr>
      <vt:lpstr>View</vt:lpstr>
      <vt:lpstr>Bird Diving: Hydrodynamics</vt:lpstr>
      <vt:lpstr>PowerPoint Presentation</vt:lpstr>
      <vt:lpstr>PowerPoint Presentation</vt:lpstr>
      <vt:lpstr>Currently Conflicting Information</vt:lpstr>
      <vt:lpstr>PowerPoint Presentation</vt:lpstr>
      <vt:lpstr>CFD  Model</vt:lpstr>
      <vt:lpstr>PowerPoint Presentation</vt:lpstr>
      <vt:lpstr>PowerPoint Presentation</vt:lpstr>
      <vt:lpstr>Objectives</vt:lpstr>
      <vt:lpstr>Potential flow models/method of images</vt:lpstr>
      <vt:lpstr>Combine with conformal mapping</vt:lpstr>
      <vt:lpstr>Conformal mapping</vt:lpstr>
      <vt:lpstr>So how to we get the velocity field around a wedge? – Conformal map the real line</vt:lpstr>
      <vt:lpstr>Why this shape is important</vt:lpstr>
      <vt:lpstr>Schwartz-Christoffel Transform</vt:lpstr>
      <vt:lpstr>PowerPoint Presentation</vt:lpstr>
      <vt:lpstr>PowerPoint Presentation</vt:lpstr>
      <vt:lpstr>Future work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talcat</dc:creator>
  <cp:lastModifiedBy>talcat</cp:lastModifiedBy>
  <cp:revision>25</cp:revision>
  <dcterms:created xsi:type="dcterms:W3CDTF">2014-03-19T14:06:49Z</dcterms:created>
  <dcterms:modified xsi:type="dcterms:W3CDTF">2014-03-19T18:04:49Z</dcterms:modified>
</cp:coreProperties>
</file>